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68" r:id="rId3"/>
    <p:sldId id="269" r:id="rId4"/>
    <p:sldId id="270" r:id="rId5"/>
    <p:sldId id="271" r:id="rId6"/>
    <p:sldId id="263" r:id="rId7"/>
    <p:sldId id="264" r:id="rId8"/>
    <p:sldId id="261" r:id="rId9"/>
    <p:sldId id="262" r:id="rId10"/>
    <p:sldId id="260" r:id="rId11"/>
    <p:sldId id="275" r:id="rId12"/>
    <p:sldId id="272" r:id="rId13"/>
    <p:sldId id="273" r:id="rId14"/>
    <p:sldId id="274" r:id="rId15"/>
    <p:sldId id="266" r:id="rId16"/>
    <p:sldId id="265" r:id="rId17"/>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39" d="100"/>
          <a:sy n="39" d="100"/>
        </p:scale>
        <p:origin x="74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k-bri-vfile1\Subject_Drive$\Dance\Teachers%20Area\1.%20New%20dance%20area%20-%20Kate\KS5\A-level%20dance%20overview.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0CC99"/>
            </a:solidFill>
            <a:ln w="63500">
              <a:solidFill>
                <a:schemeClr val="bg1">
                  <a:lumMod val="95000"/>
                </a:schemeClr>
              </a:solidFill>
            </a:ln>
            <a:effectLst/>
          </c:spPr>
          <c:dPt>
            <c:idx val="0"/>
            <c:bubble3D val="0"/>
            <c:spPr>
              <a:solidFill>
                <a:srgbClr val="00CC99"/>
              </a:solidFill>
              <a:ln w="63500">
                <a:solidFill>
                  <a:schemeClr val="bg1">
                    <a:lumMod val="95000"/>
                  </a:schemeClr>
                </a:solidFill>
              </a:ln>
              <a:effectLst/>
            </c:spPr>
            <c:extLst>
              <c:ext xmlns:c16="http://schemas.microsoft.com/office/drawing/2014/chart" uri="{C3380CC4-5D6E-409C-BE32-E72D297353CC}">
                <c16:uniqueId val="{00000001-5685-4CDA-AC45-BB71EEEDC14A}"/>
              </c:ext>
            </c:extLst>
          </c:dPt>
          <c:dPt>
            <c:idx val="1"/>
            <c:bubble3D val="0"/>
            <c:spPr>
              <a:solidFill>
                <a:srgbClr val="00CC99"/>
              </a:solidFill>
              <a:ln w="63500">
                <a:solidFill>
                  <a:schemeClr val="bg1">
                    <a:lumMod val="95000"/>
                  </a:schemeClr>
                </a:solidFill>
              </a:ln>
              <a:effectLst/>
            </c:spPr>
            <c:extLst>
              <c:ext xmlns:c16="http://schemas.microsoft.com/office/drawing/2014/chart" uri="{C3380CC4-5D6E-409C-BE32-E72D297353CC}">
                <c16:uniqueId val="{00000003-5685-4CDA-AC45-BB71EEEDC14A}"/>
              </c:ext>
            </c:extLst>
          </c:dPt>
          <c:dPt>
            <c:idx val="2"/>
            <c:bubble3D val="0"/>
            <c:spPr>
              <a:solidFill>
                <a:srgbClr val="00CC99"/>
              </a:solidFill>
              <a:ln w="63500">
                <a:solidFill>
                  <a:schemeClr val="bg1">
                    <a:lumMod val="95000"/>
                  </a:schemeClr>
                </a:solidFill>
              </a:ln>
              <a:effectLst/>
            </c:spPr>
            <c:extLst>
              <c:ext xmlns:c16="http://schemas.microsoft.com/office/drawing/2014/chart" uri="{C3380CC4-5D6E-409C-BE32-E72D297353CC}">
                <c16:uniqueId val="{00000005-5685-4CDA-AC45-BB71EEEDC14A}"/>
              </c:ext>
            </c:extLst>
          </c:dPt>
          <c:dPt>
            <c:idx val="3"/>
            <c:bubble3D val="0"/>
            <c:spPr>
              <a:solidFill>
                <a:srgbClr val="FFC000"/>
              </a:solidFill>
              <a:ln w="63500">
                <a:solidFill>
                  <a:schemeClr val="bg1">
                    <a:lumMod val="95000"/>
                  </a:schemeClr>
                </a:solidFill>
              </a:ln>
              <a:effectLst/>
            </c:spPr>
            <c:extLst>
              <c:ext xmlns:c16="http://schemas.microsoft.com/office/drawing/2014/chart" uri="{C3380CC4-5D6E-409C-BE32-E72D297353CC}">
                <c16:uniqueId val="{00000007-5685-4CDA-AC45-BB71EEEDC14A}"/>
              </c:ext>
            </c:extLst>
          </c:dPt>
          <c:dPt>
            <c:idx val="4"/>
            <c:bubble3D val="0"/>
            <c:spPr>
              <a:solidFill>
                <a:srgbClr val="FFC000"/>
              </a:solidFill>
              <a:ln w="63500">
                <a:solidFill>
                  <a:schemeClr val="bg1">
                    <a:lumMod val="95000"/>
                  </a:schemeClr>
                </a:solidFill>
              </a:ln>
              <a:effectLst/>
            </c:spPr>
            <c:extLst>
              <c:ext xmlns:c16="http://schemas.microsoft.com/office/drawing/2014/chart" uri="{C3380CC4-5D6E-409C-BE32-E72D297353CC}">
                <c16:uniqueId val="{00000009-5685-4CDA-AC45-BB71EEEDC14A}"/>
              </c:ext>
            </c:extLst>
          </c:dPt>
          <c:dLbls>
            <c:dLbl>
              <c:idx val="0"/>
              <c:layout>
                <c:manualLayout>
                  <c:x val="-9.6682740263770203E-2"/>
                  <c:y val="0.10396699620805003"/>
                </c:manualLayout>
              </c:layout>
              <c:spPr>
                <a:solidFill>
                  <a:srgbClr val="00CC99"/>
                </a:solid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533078646811427"/>
                      <c:h val="0.15303019801792425"/>
                    </c:manualLayout>
                  </c15:layout>
                </c:ext>
                <c:ext xmlns:c16="http://schemas.microsoft.com/office/drawing/2014/chart" uri="{C3380CC4-5D6E-409C-BE32-E72D297353CC}">
                  <c16:uniqueId val="{00000001-5685-4CDA-AC45-BB71EEEDC14A}"/>
                </c:ext>
              </c:extLst>
            </c:dLbl>
            <c:dLbl>
              <c:idx val="1"/>
              <c:layout>
                <c:manualLayout>
                  <c:x val="-0.17257384781728713"/>
                  <c:y val="0.12349819367737082"/>
                </c:manualLayout>
              </c:layout>
              <c:spPr>
                <a:solidFill>
                  <a:srgbClr val="00CC99"/>
                </a:solid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685-4CDA-AC45-BB71EEEDC14A}"/>
                </c:ext>
              </c:extLst>
            </c:dLbl>
            <c:dLbl>
              <c:idx val="2"/>
              <c:layout>
                <c:manualLayout>
                  <c:x val="-0.18591493341321813"/>
                  <c:y val="-0.21120768279340191"/>
                </c:manualLayout>
              </c:layout>
              <c:spPr>
                <a:solidFill>
                  <a:srgbClr val="00CC99"/>
                </a:solid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entury Gothic" panose="020B05020202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85-4CDA-AC45-BB71EEEDC14A}"/>
                </c:ext>
              </c:extLst>
            </c:dLbl>
            <c:dLbl>
              <c:idx val="3"/>
              <c:layout>
                <c:manualLayout>
                  <c:x val="0.18949353673896022"/>
                  <c:y val="-0.212565226401516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685-4CDA-AC45-BB71EEEDC14A}"/>
                </c:ext>
              </c:extLst>
            </c:dLbl>
            <c:dLbl>
              <c:idx val="4"/>
              <c:layout>
                <c:manualLayout>
                  <c:x val="0.19771748478806367"/>
                  <c:y val="0.2129810754214264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685-4CDA-AC45-BB71EEEDC14A}"/>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entury Gothic" panose="020B0502020202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Sheet1!$C$4:$C$8</c:f>
              <c:strCache>
                <c:ptCount val="5"/>
                <c:pt idx="0">
                  <c:v>C1: Performance solo </c:v>
                </c:pt>
                <c:pt idx="1">
                  <c:v>C1: Performance quartet </c:v>
                </c:pt>
                <c:pt idx="2">
                  <c:v>C1: Group choreograpphy</c:v>
                </c:pt>
                <c:pt idx="3">
                  <c:v>C2 &gt; Section A: The set work 'Rooster' within the context of Rambert</c:v>
                </c:pt>
                <c:pt idx="4">
                  <c:v>C2 Section B: The set work 'Sutra; within the context of the ICDS</c:v>
                </c:pt>
              </c:strCache>
            </c:strRef>
          </c:cat>
          <c:val>
            <c:numRef>
              <c:f>Sheet1!$F$4:$F$8</c:f>
              <c:numCache>
                <c:formatCode>0%</c:formatCode>
                <c:ptCount val="5"/>
                <c:pt idx="0">
                  <c:v>0.125</c:v>
                </c:pt>
                <c:pt idx="1">
                  <c:v>0.125</c:v>
                </c:pt>
                <c:pt idx="2">
                  <c:v>0.25</c:v>
                </c:pt>
                <c:pt idx="3">
                  <c:v>0.25</c:v>
                </c:pt>
                <c:pt idx="4">
                  <c:v>0.25</c:v>
                </c:pt>
              </c:numCache>
            </c:numRef>
          </c:val>
          <c:extLst>
            <c:ext xmlns:c16="http://schemas.microsoft.com/office/drawing/2014/chart" uri="{C3380CC4-5D6E-409C-BE32-E72D297353CC}">
              <c16:uniqueId val="{0000000A-5685-4CDA-AC45-BB71EEEDC14A}"/>
            </c:ext>
          </c:extLst>
        </c:ser>
        <c:ser>
          <c:idx val="1"/>
          <c:order val="1"/>
          <c:spPr>
            <a:solidFill>
              <a:srgbClr val="FFCC66"/>
            </a:solidFill>
            <a:ln w="19050">
              <a:solidFill>
                <a:schemeClr val="bg1"/>
              </a:solidFill>
            </a:ln>
            <a:effectLst/>
          </c:spPr>
          <c:dPt>
            <c:idx val="0"/>
            <c:bubble3D val="0"/>
            <c:spPr>
              <a:solidFill>
                <a:srgbClr val="00CC99"/>
              </a:solidFill>
              <a:ln w="19050">
                <a:solidFill>
                  <a:schemeClr val="bg1"/>
                </a:solidFill>
              </a:ln>
              <a:effectLst/>
            </c:spPr>
            <c:extLst>
              <c:ext xmlns:c16="http://schemas.microsoft.com/office/drawing/2014/chart" uri="{C3380CC4-5D6E-409C-BE32-E72D297353CC}">
                <c16:uniqueId val="{0000000C-5685-4CDA-AC45-BB71EEEDC14A}"/>
              </c:ext>
            </c:extLst>
          </c:dPt>
          <c:dPt>
            <c:idx val="1"/>
            <c:bubble3D val="0"/>
            <c:spPr>
              <a:solidFill>
                <a:srgbClr val="00CC99"/>
              </a:solidFill>
              <a:ln w="19050">
                <a:solidFill>
                  <a:schemeClr val="bg1"/>
                </a:solidFill>
              </a:ln>
              <a:effectLst/>
            </c:spPr>
            <c:extLst>
              <c:ext xmlns:c16="http://schemas.microsoft.com/office/drawing/2014/chart" uri="{C3380CC4-5D6E-409C-BE32-E72D297353CC}">
                <c16:uniqueId val="{0000000E-5685-4CDA-AC45-BB71EEEDC14A}"/>
              </c:ext>
            </c:extLst>
          </c:dPt>
          <c:dPt>
            <c:idx val="2"/>
            <c:bubble3D val="0"/>
            <c:spPr>
              <a:solidFill>
                <a:srgbClr val="00CC99"/>
              </a:solidFill>
              <a:ln w="19050">
                <a:solidFill>
                  <a:schemeClr val="bg1"/>
                </a:solidFill>
              </a:ln>
              <a:effectLst/>
            </c:spPr>
            <c:extLst>
              <c:ext xmlns:c16="http://schemas.microsoft.com/office/drawing/2014/chart" uri="{C3380CC4-5D6E-409C-BE32-E72D297353CC}">
                <c16:uniqueId val="{00000010-5685-4CDA-AC45-BB71EEEDC14A}"/>
              </c:ext>
            </c:extLst>
          </c:dPt>
          <c:dPt>
            <c:idx val="3"/>
            <c:bubble3D val="0"/>
            <c:spPr>
              <a:solidFill>
                <a:srgbClr val="FFCC66"/>
              </a:solidFill>
              <a:ln w="19050">
                <a:solidFill>
                  <a:schemeClr val="bg1"/>
                </a:solidFill>
              </a:ln>
              <a:effectLst/>
            </c:spPr>
            <c:extLst>
              <c:ext xmlns:c16="http://schemas.microsoft.com/office/drawing/2014/chart" uri="{C3380CC4-5D6E-409C-BE32-E72D297353CC}">
                <c16:uniqueId val="{00000012-5685-4CDA-AC45-BB71EEEDC14A}"/>
              </c:ext>
            </c:extLst>
          </c:dPt>
          <c:dPt>
            <c:idx val="4"/>
            <c:bubble3D val="0"/>
            <c:spPr>
              <a:solidFill>
                <a:srgbClr val="FFCC66"/>
              </a:solidFill>
              <a:ln w="19050">
                <a:solidFill>
                  <a:schemeClr val="bg1"/>
                </a:solidFill>
              </a:ln>
              <a:effectLst/>
            </c:spPr>
            <c:extLst>
              <c:ext xmlns:c16="http://schemas.microsoft.com/office/drawing/2014/chart" uri="{C3380CC4-5D6E-409C-BE32-E72D297353CC}">
                <c16:uniqueId val="{00000014-5685-4CDA-AC45-BB71EEEDC14A}"/>
              </c:ext>
            </c:extLst>
          </c:dPt>
          <c:dLbls>
            <c:dLbl>
              <c:idx val="0"/>
              <c:tx>
                <c:rich>
                  <a:bodyPr/>
                  <a:lstStyle/>
                  <a:p>
                    <a:fld id="{6B458E2F-B54F-4908-9F87-0B79F05E2597}" type="CATEGORYNAME">
                      <a:rPr lang="en-US"/>
                      <a:pPr/>
                      <a:t>[CATEGORY NAME]</a:t>
                    </a:fld>
                    <a:r>
                      <a:rPr lang="en-US" baseline="0"/>
                      <a:t>, </a:t>
                    </a:r>
                    <a:fld id="{345AEEB3-88C1-4BBE-A5E1-C9164C459B02}" type="VALUE">
                      <a:rPr lang="en-US" baseline="0"/>
                      <a:pPr/>
                      <a:t>[VALUE]</a:t>
                    </a:fld>
                    <a:endParaRPr lang="en-US" baseline="0"/>
                  </a:p>
                </c:rich>
              </c:tx>
              <c:dLblPos val="in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685-4CDA-AC45-BB71EEEDC14A}"/>
                </c:ext>
              </c:extLst>
            </c:dLbl>
            <c:dLbl>
              <c:idx val="1"/>
              <c:layout>
                <c:manualLayout>
                  <c:x val="-0.18249487635547329"/>
                  <c:y val="0.14089258711885322"/>
                </c:manualLayout>
              </c:layout>
              <c:tx>
                <c:rich>
                  <a:bodyPr/>
                  <a:lstStyle/>
                  <a:p>
                    <a:fld id="{DB64FCD1-F0C2-4B46-BEE3-D5D84AEBAB7A}" type="CATEGORYNAME">
                      <a:rPr lang="en-US"/>
                      <a:pPr/>
                      <a:t>[CATEGORY NAME]</a:t>
                    </a:fld>
                    <a:r>
                      <a:rPr lang="en-US" baseline="0"/>
                      <a:t>, </a:t>
                    </a:r>
                    <a:fld id="{5541BF98-138A-481E-8ACF-C6A93407014F}" type="VALUE">
                      <a:rPr lang="en-US" baseline="0"/>
                      <a:pPr/>
                      <a:t>[VALUE]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685-4CDA-AC45-BB71EEEDC14A}"/>
                </c:ext>
              </c:extLst>
            </c:dLbl>
            <c:dLbl>
              <c:idx val="2"/>
              <c:layout>
                <c:manualLayout>
                  <c:x val="-0.19449666013224631"/>
                  <c:y val="-0.14382944400211731"/>
                </c:manualLayout>
              </c:layout>
              <c:tx>
                <c:rich>
                  <a:bodyPr/>
                  <a:lstStyle/>
                  <a:p>
                    <a:fld id="{91033275-983B-4519-8DE1-DFD02475FF38}" type="CATEGORYNAME">
                      <a:rPr lang="en-US"/>
                      <a:pPr/>
                      <a:t>[CATEGORY NAME]</a:t>
                    </a:fld>
                    <a:r>
                      <a:rPr lang="en-US" baseline="0"/>
                      <a:t>, </a:t>
                    </a:r>
                    <a:fld id="{154C8F27-6994-4290-A8DC-66ABAB9000D1}" type="VALUE">
                      <a:rPr lang="en-US" baseline="0"/>
                      <a:pPr/>
                      <a:t>[VALUE]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685-4CDA-AC45-BB71EEEDC14A}"/>
                </c:ext>
              </c:extLst>
            </c:dLbl>
            <c:dLbl>
              <c:idx val="3"/>
              <c:layout>
                <c:manualLayout>
                  <c:x val="0.15153975016840748"/>
                  <c:y val="-0.23405986239322385"/>
                </c:manualLayout>
              </c:layout>
              <c:tx>
                <c:rich>
                  <a:bodyPr/>
                  <a:lstStyle/>
                  <a:p>
                    <a:fld id="{B07F253F-5A48-459F-BA1C-C12E036569C8}" type="CATEGORYNAME">
                      <a:rPr lang="en-US"/>
                      <a:pPr/>
                      <a:t>[CATEGORY NAME]</a:t>
                    </a:fld>
                    <a:r>
                      <a:rPr lang="en-US" baseline="0"/>
                      <a:t>, </a:t>
                    </a:r>
                    <a:fld id="{55FCAB63-6DAD-4CDC-8437-9736A997EF1C}" type="VALUE">
                      <a:rPr lang="en-US" baseline="0"/>
                      <a:pPr/>
                      <a:t>[VALUE]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685-4CDA-AC45-BB71EEEDC14A}"/>
                </c:ext>
              </c:extLst>
            </c:dLbl>
            <c:dLbl>
              <c:idx val="4"/>
              <c:layout>
                <c:manualLayout>
                  <c:x val="0.1884714141487436"/>
                  <c:y val="0.19884532962287288"/>
                </c:manualLayout>
              </c:layout>
              <c:tx>
                <c:rich>
                  <a:bodyPr/>
                  <a:lstStyle/>
                  <a:p>
                    <a:fld id="{6E973D30-E3E6-41CE-A3F7-6EBFFB4B7F39}" type="CATEGORYNAME">
                      <a:rPr lang="en-US"/>
                      <a:pPr/>
                      <a:t>[CATEGORY NAME]</a:t>
                    </a:fld>
                    <a:r>
                      <a:rPr lang="en-US" baseline="0"/>
                      <a:t>, </a:t>
                    </a:r>
                    <a:fld id="{CE71A9C8-1345-4AA7-AC6A-E7A09D47F26E}" type="VALUE">
                      <a:rPr lang="en-US" baseline="0"/>
                      <a:pPr/>
                      <a:t>[VALUE]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685-4CDA-AC45-BB71EEEDC14A}"/>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Century Gothic" panose="020B0502020202020204" pitchFamily="34" charset="0"/>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Sheet1!$C$4:$C$8</c:f>
              <c:strCache>
                <c:ptCount val="5"/>
                <c:pt idx="0">
                  <c:v>C1: Performance solo </c:v>
                </c:pt>
                <c:pt idx="1">
                  <c:v>C1: Performance quartet </c:v>
                </c:pt>
                <c:pt idx="2">
                  <c:v>C1: Group choreograpphy</c:v>
                </c:pt>
                <c:pt idx="3">
                  <c:v>C2 &gt; Section A: The set work 'Rooster' within the context of Rambert</c:v>
                </c:pt>
                <c:pt idx="4">
                  <c:v>C2 Section B: The set work 'Sutra; within the context of the ICDS</c:v>
                </c:pt>
              </c:strCache>
            </c:strRef>
          </c:cat>
          <c:val>
            <c:numRef>
              <c:f>Sheet1!$F$4:$F$8</c:f>
              <c:numCache>
                <c:formatCode>0%</c:formatCode>
                <c:ptCount val="5"/>
                <c:pt idx="0">
                  <c:v>0.125</c:v>
                </c:pt>
                <c:pt idx="1">
                  <c:v>0.125</c:v>
                </c:pt>
                <c:pt idx="2">
                  <c:v>0.25</c:v>
                </c:pt>
                <c:pt idx="3">
                  <c:v>0.25</c:v>
                </c:pt>
                <c:pt idx="4">
                  <c:v>0.25</c:v>
                </c:pt>
              </c:numCache>
            </c:numRef>
          </c:val>
          <c:extLst>
            <c:ext xmlns:c16="http://schemas.microsoft.com/office/drawing/2014/chart" uri="{C3380CC4-5D6E-409C-BE32-E72D297353CC}">
              <c16:uniqueId val="{00000015-5685-4CDA-AC45-BB71EEEDC14A}"/>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800">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95F539D-E3E0-452B-8BCE-16698C8DCC68}" type="datetimeFigureOut">
              <a:rPr lang="en-GB" smtClean="0"/>
              <a:t>12/05/2020</a:t>
            </a:fld>
            <a:endParaRPr lang="en-GB"/>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DFCBC7B1-6E84-4391-84E0-685062AB9578}" type="slidenum">
              <a:rPr lang="en-GB" smtClean="0"/>
              <a:t>‹#›</a:t>
            </a:fld>
            <a:endParaRPr lang="en-GB"/>
          </a:p>
        </p:txBody>
      </p:sp>
    </p:spTree>
    <p:extLst>
      <p:ext uri="{BB962C8B-B14F-4D97-AF65-F5344CB8AC3E}">
        <p14:creationId xmlns:p14="http://schemas.microsoft.com/office/powerpoint/2010/main" val="160899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DBDE7A4-ED5A-4137-A47F-013BA165D16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258243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DE7A4-ED5A-4137-A47F-013BA165D16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11912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DE7A4-ED5A-4137-A47F-013BA165D16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208058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BDE7A4-ED5A-4137-A47F-013BA165D16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243255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BDE7A4-ED5A-4137-A47F-013BA165D16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42561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DBDE7A4-ED5A-4137-A47F-013BA165D16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25356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DBDE7A4-ED5A-4137-A47F-013BA165D16A}"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174215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DBDE7A4-ED5A-4137-A47F-013BA165D16A}"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118753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E7A4-ED5A-4137-A47F-013BA165D16A}"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130148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DE7A4-ED5A-4137-A47F-013BA165D16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371400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DE7A4-ED5A-4137-A47F-013BA165D16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DAAC44-5762-4AB6-A15B-867E5344172C}" type="slidenum">
              <a:rPr lang="en-GB" smtClean="0"/>
              <a:t>‹#›</a:t>
            </a:fld>
            <a:endParaRPr lang="en-GB"/>
          </a:p>
        </p:txBody>
      </p:sp>
    </p:spTree>
    <p:extLst>
      <p:ext uri="{BB962C8B-B14F-4D97-AF65-F5344CB8AC3E}">
        <p14:creationId xmlns:p14="http://schemas.microsoft.com/office/powerpoint/2010/main" val="294826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DE7A4-ED5A-4137-A47F-013BA165D16A}" type="datetimeFigureOut">
              <a:rPr lang="en-GB" smtClean="0"/>
              <a:t>12/05/2020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AAC44-5762-4AB6-A15B-867E5344172C}" type="slidenum">
              <a:rPr lang="en-GB" smtClean="0"/>
              <a:t>‹#›</a:t>
            </a:fld>
            <a:endParaRPr lang="en-GB"/>
          </a:p>
        </p:txBody>
      </p:sp>
    </p:spTree>
    <p:extLst>
      <p:ext uri="{BB962C8B-B14F-4D97-AF65-F5344CB8AC3E}">
        <p14:creationId xmlns:p14="http://schemas.microsoft.com/office/powerpoint/2010/main" val="13252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hhs.fireflycloud.net/dance/a-leve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352" b="6579"/>
          <a:stretch/>
        </p:blipFill>
        <p:spPr>
          <a:xfrm>
            <a:off x="0" y="-1"/>
            <a:ext cx="12224653" cy="6915665"/>
          </a:xfrm>
          <a:prstGeom prst="rect">
            <a:avLst/>
          </a:prstGeom>
        </p:spPr>
      </p:pic>
      <p:sp>
        <p:nvSpPr>
          <p:cNvPr id="2" name="Title 1"/>
          <p:cNvSpPr>
            <a:spLocks noGrp="1"/>
          </p:cNvSpPr>
          <p:nvPr>
            <p:ph type="ctrTitle"/>
          </p:nvPr>
        </p:nvSpPr>
        <p:spPr>
          <a:xfrm>
            <a:off x="331467" y="0"/>
            <a:ext cx="12074977" cy="2387600"/>
          </a:xfrm>
        </p:spPr>
        <p:txBody>
          <a:bodyPr anchor="t">
            <a:noAutofit/>
          </a:bodyPr>
          <a:lstStyle/>
          <a:p>
            <a:pPr algn="l"/>
            <a:r>
              <a:rPr lang="en-GB" sz="12000" b="1" dirty="0" smtClean="0">
                <a:solidFill>
                  <a:srgbClr val="00CC99"/>
                </a:solidFill>
                <a:latin typeface="Century Gothic" panose="020B0502020202020204" pitchFamily="34" charset="0"/>
              </a:rPr>
              <a:t>A LEVEL DANCE</a:t>
            </a:r>
            <a:endParaRPr lang="en-GB" sz="12000" b="1" dirty="0">
              <a:solidFill>
                <a:srgbClr val="00CC99"/>
              </a:solidFill>
              <a:latin typeface="Century Gothic" panose="020B0502020202020204" pitchFamily="34" charset="0"/>
            </a:endParaRPr>
          </a:p>
        </p:txBody>
      </p:sp>
    </p:spTree>
    <p:extLst>
      <p:ext uri="{BB962C8B-B14F-4D97-AF65-F5344CB8AC3E}">
        <p14:creationId xmlns:p14="http://schemas.microsoft.com/office/powerpoint/2010/main" val="1706183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042" y="139660"/>
            <a:ext cx="11691258" cy="5232202"/>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GETTING READY FOR A-LEVEL DANCE</a:t>
            </a:r>
            <a:endParaRPr lang="en-GB" dirty="0" smtClean="0">
              <a:solidFill>
                <a:srgbClr val="00CC99"/>
              </a:solidFill>
              <a:latin typeface="Century Gothic" panose="020B0502020202020204" pitchFamily="34" charset="0"/>
            </a:endParaRPr>
          </a:p>
          <a:p>
            <a:endParaRPr lang="en-GB" dirty="0">
              <a:latin typeface="Century Gothic" panose="020B0502020202020204" pitchFamily="34" charset="0"/>
            </a:endParaRPr>
          </a:p>
          <a:p>
            <a:r>
              <a:rPr lang="en-GB" sz="1500" b="1" dirty="0" smtClean="0">
                <a:solidFill>
                  <a:schemeClr val="tx2">
                    <a:lumMod val="60000"/>
                    <a:lumOff val="40000"/>
                  </a:schemeClr>
                </a:solidFill>
                <a:latin typeface="Century Gothic" panose="020B0502020202020204" pitchFamily="34" charset="0"/>
              </a:rPr>
              <a:t>Resources on Firefly</a:t>
            </a:r>
          </a:p>
          <a:p>
            <a:endParaRPr lang="en-GB" sz="1500" dirty="0" smtClean="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Please familiarise yourself with the resources available on Firefly, especially the set works and choreographers:</a:t>
            </a:r>
          </a:p>
          <a:p>
            <a:pPr marL="1200150" lvl="2" indent="-285750">
              <a:buFont typeface="Century Gothic" panose="020B0502020202020204" pitchFamily="34" charset="0"/>
              <a:buChar char="→"/>
            </a:pPr>
            <a:r>
              <a:rPr lang="en-GB" sz="1600" dirty="0">
                <a:latin typeface="Century Gothic" panose="020B0502020202020204" pitchFamily="34" charset="0"/>
                <a:hlinkClick r:id="rId2"/>
              </a:rPr>
              <a:t>https://bhhs.fireflycloud.net/dance/a-level</a:t>
            </a:r>
            <a:endParaRPr lang="en-GB" sz="1500" dirty="0" smtClean="0">
              <a:latin typeface="Century Gothic" panose="020B0502020202020204" pitchFamily="34" charset="0"/>
            </a:endParaRPr>
          </a:p>
          <a:p>
            <a:pPr marL="285750" indent="-285750">
              <a:buFont typeface="Arial" panose="020B0604020202020204" pitchFamily="34" charset="0"/>
              <a:buChar char="•"/>
            </a:pPr>
            <a:endParaRPr lang="en-GB" sz="1500" dirty="0">
              <a:latin typeface="Century Gothic" panose="020B0502020202020204" pitchFamily="34" charset="0"/>
            </a:endParaRPr>
          </a:p>
          <a:p>
            <a:pPr marL="285750" indent="-285750">
              <a:buFont typeface="Arial" panose="020B0604020202020204" pitchFamily="34" charset="0"/>
              <a:buChar char="•"/>
            </a:pPr>
            <a:endParaRPr lang="en-GB" sz="1500" dirty="0" smtClean="0">
              <a:latin typeface="Century Gothic" panose="020B0502020202020204" pitchFamily="34" charset="0"/>
            </a:endParaRPr>
          </a:p>
          <a:p>
            <a:r>
              <a:rPr lang="en-GB" sz="1500" b="1" dirty="0" smtClean="0">
                <a:solidFill>
                  <a:schemeClr val="tx2">
                    <a:lumMod val="60000"/>
                    <a:lumOff val="40000"/>
                  </a:schemeClr>
                </a:solidFill>
                <a:latin typeface="Century Gothic" panose="020B0502020202020204" pitchFamily="34" charset="0"/>
              </a:rPr>
              <a:t>Stationary</a:t>
            </a:r>
          </a:p>
          <a:p>
            <a:endParaRPr lang="en-GB" sz="1500" b="1" dirty="0">
              <a:solidFill>
                <a:schemeClr val="tx2">
                  <a:lumMod val="60000"/>
                  <a:lumOff val="40000"/>
                </a:schemeClr>
              </a:solidFill>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A folder with dividers</a:t>
            </a:r>
          </a:p>
          <a:p>
            <a:pPr marL="285750" indent="-285750">
              <a:buFont typeface="Arial" panose="020B0604020202020204" pitchFamily="34" charset="0"/>
              <a:buChar char="•"/>
            </a:pPr>
            <a:r>
              <a:rPr lang="en-GB" sz="1500" dirty="0" smtClean="0">
                <a:latin typeface="Century Gothic" panose="020B0502020202020204" pitchFamily="34" charset="0"/>
              </a:rPr>
              <a:t>Pens, paper</a:t>
            </a:r>
          </a:p>
          <a:p>
            <a:endParaRPr lang="en-GB" sz="1500" dirty="0">
              <a:latin typeface="Century Gothic" panose="020B0502020202020204" pitchFamily="34" charset="0"/>
            </a:endParaRPr>
          </a:p>
          <a:p>
            <a:pPr marL="285750" indent="-285750">
              <a:buFont typeface="Arial" panose="020B0604020202020204" pitchFamily="34" charset="0"/>
              <a:buChar char="•"/>
            </a:pPr>
            <a:endParaRPr lang="en-GB" sz="1500" dirty="0" smtClean="0">
              <a:latin typeface="Century Gothic" panose="020B0502020202020204" pitchFamily="34" charset="0"/>
            </a:endParaRPr>
          </a:p>
          <a:p>
            <a:r>
              <a:rPr lang="en-GB" sz="1500" b="1" dirty="0" smtClean="0">
                <a:solidFill>
                  <a:srgbClr val="44546A">
                    <a:lumMod val="60000"/>
                    <a:lumOff val="40000"/>
                  </a:srgbClr>
                </a:solidFill>
                <a:latin typeface="Century Gothic" panose="020B0502020202020204" pitchFamily="34" charset="0"/>
              </a:rPr>
              <a:t>Watch some dance!</a:t>
            </a:r>
          </a:p>
          <a:p>
            <a:endParaRPr lang="en-GB" sz="1500" b="1" dirty="0">
              <a:solidFill>
                <a:srgbClr val="44546A">
                  <a:lumMod val="60000"/>
                  <a:lumOff val="40000"/>
                </a:srgbClr>
              </a:solidFill>
              <a:latin typeface="Century Gothic" panose="020B0502020202020204" pitchFamily="34" charset="0"/>
            </a:endParaRPr>
          </a:p>
          <a:p>
            <a:pPr marL="342900" indent="-342900">
              <a:buFont typeface="Arial" panose="020B0604020202020204" pitchFamily="34" charset="0"/>
              <a:buChar char="•"/>
            </a:pPr>
            <a:r>
              <a:rPr lang="en-GB" sz="1500" dirty="0" smtClean="0">
                <a:latin typeface="Century Gothic" panose="020B0502020202020204" pitchFamily="34" charset="0"/>
              </a:rPr>
              <a:t>A huge part of A-Level dance relies on critical engagement with works, so your analytical and evaluative skills are a must</a:t>
            </a:r>
          </a:p>
          <a:p>
            <a:endParaRPr lang="en-GB" sz="1500" dirty="0" smtClean="0">
              <a:latin typeface="Century Gothic" panose="020B0502020202020204" pitchFamily="34" charset="0"/>
            </a:endParaRPr>
          </a:p>
          <a:p>
            <a:pPr marL="342900" indent="-342900">
              <a:buFont typeface="Arial" panose="020B0604020202020204" pitchFamily="34" charset="0"/>
              <a:buChar char="•"/>
            </a:pPr>
            <a:r>
              <a:rPr lang="en-GB" sz="1500" dirty="0" smtClean="0">
                <a:latin typeface="Century Gothic" panose="020B0502020202020204" pitchFamily="34" charset="0"/>
              </a:rPr>
              <a:t>There won’t always be a right or wrong answer, so it’s good to get used to watching pieces of work and seeing what you infer from what you see and hear; as long as there is a clear rationale for your interpretation, and you can articulate this, we’re all good!</a:t>
            </a:r>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423085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474"/>
          <a:stretch/>
        </p:blipFill>
        <p:spPr>
          <a:xfrm>
            <a:off x="0" y="0"/>
            <a:ext cx="12192000" cy="6858000"/>
          </a:xfrm>
          <a:prstGeom prst="rect">
            <a:avLst/>
          </a:prstGeom>
        </p:spPr>
      </p:pic>
      <p:sp>
        <p:nvSpPr>
          <p:cNvPr id="2" name="Title 1"/>
          <p:cNvSpPr>
            <a:spLocks noGrp="1"/>
          </p:cNvSpPr>
          <p:nvPr>
            <p:ph type="ctrTitle"/>
          </p:nvPr>
        </p:nvSpPr>
        <p:spPr>
          <a:xfrm>
            <a:off x="331467" y="0"/>
            <a:ext cx="12074977" cy="2387600"/>
          </a:xfrm>
        </p:spPr>
        <p:txBody>
          <a:bodyPr anchor="t">
            <a:noAutofit/>
          </a:bodyPr>
          <a:lstStyle/>
          <a:p>
            <a:r>
              <a:rPr lang="en-GB" sz="12000" b="1" dirty="0" smtClean="0">
                <a:solidFill>
                  <a:srgbClr val="00CC99"/>
                </a:solidFill>
                <a:latin typeface="Century Gothic" panose="020B0502020202020204" pitchFamily="34" charset="0"/>
              </a:rPr>
              <a:t>APPENDICES</a:t>
            </a:r>
            <a:endParaRPr lang="en-GB" sz="12000" b="1" dirty="0">
              <a:solidFill>
                <a:srgbClr val="00CC99"/>
              </a:solidFill>
              <a:latin typeface="Century Gothic" panose="020B0502020202020204" pitchFamily="34" charset="0"/>
            </a:endParaRPr>
          </a:p>
        </p:txBody>
      </p:sp>
    </p:spTree>
    <p:extLst>
      <p:ext uri="{BB962C8B-B14F-4D97-AF65-F5344CB8AC3E}">
        <p14:creationId xmlns:p14="http://schemas.microsoft.com/office/powerpoint/2010/main" val="1359298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50370" y="230464"/>
            <a:ext cx="11691260"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3000" b="1" dirty="0">
                <a:solidFill>
                  <a:srgbClr val="00CC99"/>
                </a:solidFill>
                <a:latin typeface="Century Gothic"/>
                <a:ea typeface="Century Gothic"/>
                <a:cs typeface="Century Gothic"/>
                <a:sym typeface="Century Gothic"/>
              </a:rPr>
              <a:t>COMPONENT 1 – </a:t>
            </a:r>
            <a:r>
              <a:rPr lang="en-GB" sz="3000" b="1" dirty="0" smtClean="0">
                <a:solidFill>
                  <a:srgbClr val="00CC99"/>
                </a:solidFill>
                <a:latin typeface="Century Gothic"/>
                <a:ea typeface="Century Gothic"/>
                <a:cs typeface="Century Gothic"/>
                <a:sym typeface="Century Gothic"/>
              </a:rPr>
              <a:t>SOLO </a:t>
            </a:r>
            <a:r>
              <a:rPr sz="3000" b="1" dirty="0" smtClean="0">
                <a:solidFill>
                  <a:srgbClr val="00CC99"/>
                </a:solidFill>
                <a:latin typeface="Century Gothic"/>
                <a:ea typeface="Century Gothic"/>
                <a:cs typeface="Century Gothic"/>
                <a:sym typeface="Century Gothic"/>
              </a:rPr>
              <a:t>PERFORMANCE </a:t>
            </a:r>
            <a:r>
              <a:rPr lang="en-GB" sz="3000" b="1" dirty="0" smtClean="0">
                <a:solidFill>
                  <a:srgbClr val="00CC99"/>
                </a:solidFill>
                <a:latin typeface="Century Gothic"/>
                <a:ea typeface="Century Gothic"/>
                <a:cs typeface="Century Gothic"/>
                <a:sym typeface="Century Gothic"/>
              </a:rPr>
              <a:t>ASSESSMENT CRITERIA</a:t>
            </a:r>
            <a:endParaRPr sz="3000" b="1" dirty="0">
              <a:solidFill>
                <a:srgbClr val="00CC99"/>
              </a:solidFill>
              <a:latin typeface="Century Gothic"/>
              <a:ea typeface="Century Gothic"/>
              <a:cs typeface="Century Gothic"/>
              <a:sym typeface="Century Gothic"/>
            </a:endParaRPr>
          </a:p>
          <a:p>
            <a:pPr lvl="0"/>
            <a:endParaRPr dirty="0">
              <a:latin typeface="Century Gothic"/>
              <a:ea typeface="Century Gothic"/>
              <a:cs typeface="Century Gothic"/>
              <a:sym typeface="Century Gothic"/>
            </a:endParaRPr>
          </a:p>
          <a:p>
            <a:pPr lvl="0"/>
            <a:endParaRPr sz="2000" dirty="0">
              <a:latin typeface="Century Gothic"/>
              <a:ea typeface="Century Gothic"/>
              <a:cs typeface="Century Gothic"/>
              <a:sym typeface="Century Gothic"/>
            </a:endParaRPr>
          </a:p>
        </p:txBody>
      </p:sp>
      <p:pic>
        <p:nvPicPr>
          <p:cNvPr id="4" name="Picture 3"/>
          <p:cNvPicPr>
            <a:picLocks noChangeAspect="1"/>
          </p:cNvPicPr>
          <p:nvPr/>
        </p:nvPicPr>
        <p:blipFill>
          <a:blip r:embed="rId2"/>
          <a:stretch>
            <a:fillRect/>
          </a:stretch>
        </p:blipFill>
        <p:spPr>
          <a:xfrm rot="5400000">
            <a:off x="3174886" y="-216581"/>
            <a:ext cx="5842227" cy="8072710"/>
          </a:xfrm>
          <a:prstGeom prst="rect">
            <a:avLst/>
          </a:prstGeom>
        </p:spPr>
      </p:pic>
    </p:spTree>
    <p:extLst>
      <p:ext uri="{BB962C8B-B14F-4D97-AF65-F5344CB8AC3E}">
        <p14:creationId xmlns:p14="http://schemas.microsoft.com/office/powerpoint/2010/main" val="90351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50370" y="230464"/>
            <a:ext cx="11691260"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3000" b="1" dirty="0">
                <a:solidFill>
                  <a:srgbClr val="00CC99"/>
                </a:solidFill>
                <a:latin typeface="Century Gothic"/>
                <a:ea typeface="Century Gothic"/>
                <a:cs typeface="Century Gothic"/>
                <a:sym typeface="Century Gothic"/>
              </a:rPr>
              <a:t>COMPONENT 1 – </a:t>
            </a:r>
            <a:r>
              <a:rPr lang="en-GB" sz="3000" b="1" dirty="0" smtClean="0">
                <a:solidFill>
                  <a:srgbClr val="00CC99"/>
                </a:solidFill>
                <a:latin typeface="Century Gothic"/>
                <a:ea typeface="Century Gothic"/>
                <a:cs typeface="Century Gothic"/>
                <a:sym typeface="Century Gothic"/>
              </a:rPr>
              <a:t>QUARTET ASSESSMENT CRITERIA</a:t>
            </a:r>
            <a:endParaRPr sz="3000" b="1" dirty="0">
              <a:solidFill>
                <a:srgbClr val="00CC99"/>
              </a:solidFill>
              <a:latin typeface="Century Gothic"/>
              <a:ea typeface="Century Gothic"/>
              <a:cs typeface="Century Gothic"/>
              <a:sym typeface="Century Gothic"/>
            </a:endParaRPr>
          </a:p>
          <a:p>
            <a:pPr lvl="0"/>
            <a:endParaRPr dirty="0">
              <a:latin typeface="Century Gothic"/>
              <a:ea typeface="Century Gothic"/>
              <a:cs typeface="Century Gothic"/>
              <a:sym typeface="Century Gothic"/>
            </a:endParaRPr>
          </a:p>
          <a:p>
            <a:pPr lvl="0"/>
            <a:endParaRPr sz="2000" dirty="0">
              <a:latin typeface="Century Gothic"/>
              <a:ea typeface="Century Gothic"/>
              <a:cs typeface="Century Gothic"/>
              <a:sym typeface="Century Gothic"/>
            </a:endParaRPr>
          </a:p>
        </p:txBody>
      </p:sp>
      <p:pic>
        <p:nvPicPr>
          <p:cNvPr id="2" name="Picture 1"/>
          <p:cNvPicPr>
            <a:picLocks noChangeAspect="1"/>
          </p:cNvPicPr>
          <p:nvPr/>
        </p:nvPicPr>
        <p:blipFill>
          <a:blip r:embed="rId2"/>
          <a:stretch>
            <a:fillRect/>
          </a:stretch>
        </p:blipFill>
        <p:spPr>
          <a:xfrm rot="5400000">
            <a:off x="3274489" y="-518805"/>
            <a:ext cx="5643021" cy="8666458"/>
          </a:xfrm>
          <a:prstGeom prst="rect">
            <a:avLst/>
          </a:prstGeom>
        </p:spPr>
      </p:pic>
    </p:spTree>
    <p:extLst>
      <p:ext uri="{BB962C8B-B14F-4D97-AF65-F5344CB8AC3E}">
        <p14:creationId xmlns:p14="http://schemas.microsoft.com/office/powerpoint/2010/main" val="392543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250370" y="230464"/>
            <a:ext cx="11691260"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sz="3000" b="1" dirty="0">
                <a:solidFill>
                  <a:srgbClr val="00CC99"/>
                </a:solidFill>
                <a:latin typeface="Century Gothic"/>
                <a:ea typeface="Century Gothic"/>
                <a:cs typeface="Century Gothic"/>
                <a:sym typeface="Century Gothic"/>
              </a:rPr>
              <a:t>COMPONENT 1 – </a:t>
            </a:r>
            <a:r>
              <a:rPr lang="en-GB" sz="3000" b="1" dirty="0" smtClean="0">
                <a:solidFill>
                  <a:srgbClr val="00CC99"/>
                </a:solidFill>
                <a:latin typeface="Century Gothic"/>
                <a:ea typeface="Century Gothic"/>
                <a:cs typeface="Century Gothic"/>
                <a:sym typeface="Century Gothic"/>
              </a:rPr>
              <a:t>CHOREOGRAPHY ASSESSMENT CRITERIA</a:t>
            </a:r>
            <a:endParaRPr sz="3000" b="1" dirty="0">
              <a:solidFill>
                <a:srgbClr val="00CC99"/>
              </a:solidFill>
              <a:latin typeface="Century Gothic"/>
              <a:ea typeface="Century Gothic"/>
              <a:cs typeface="Century Gothic"/>
              <a:sym typeface="Century Gothic"/>
            </a:endParaRPr>
          </a:p>
          <a:p>
            <a:pPr lvl="0"/>
            <a:endParaRPr dirty="0">
              <a:latin typeface="Century Gothic"/>
              <a:ea typeface="Century Gothic"/>
              <a:cs typeface="Century Gothic"/>
              <a:sym typeface="Century Gothic"/>
            </a:endParaRPr>
          </a:p>
          <a:p>
            <a:pPr lvl="0"/>
            <a:endParaRPr sz="2000" dirty="0">
              <a:latin typeface="Century Gothic"/>
              <a:ea typeface="Century Gothic"/>
              <a:cs typeface="Century Gothic"/>
              <a:sym typeface="Century Gothic"/>
            </a:endParaRPr>
          </a:p>
        </p:txBody>
      </p:sp>
      <p:pic>
        <p:nvPicPr>
          <p:cNvPr id="3" name="Picture 2"/>
          <p:cNvPicPr>
            <a:picLocks noChangeAspect="1"/>
          </p:cNvPicPr>
          <p:nvPr/>
        </p:nvPicPr>
        <p:blipFill>
          <a:blip r:embed="rId2"/>
          <a:stretch>
            <a:fillRect/>
          </a:stretch>
        </p:blipFill>
        <p:spPr>
          <a:xfrm rot="5400000">
            <a:off x="3216464" y="-553954"/>
            <a:ext cx="5903309" cy="8694967"/>
          </a:xfrm>
          <a:prstGeom prst="rect">
            <a:avLst/>
          </a:prstGeom>
        </p:spPr>
      </p:pic>
      <p:sp>
        <p:nvSpPr>
          <p:cNvPr id="2" name="AutoShape 2" descr="Image previe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207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124" y="159325"/>
            <a:ext cx="11691258" cy="830997"/>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2 – RAMBERT DANCE COMPANY (1966-2002)</a:t>
            </a:r>
            <a:endParaRPr lang="en-GB" dirty="0" smtClean="0">
              <a:solidFill>
                <a:srgbClr val="00CC99"/>
              </a:solidFill>
              <a:latin typeface="Century Gothic" panose="020B0502020202020204" pitchFamily="34" charset="0"/>
            </a:endParaRPr>
          </a:p>
          <a:p>
            <a:endParaRPr lang="en-GB" dirty="0">
              <a:latin typeface="Century Gothic" panose="020B0502020202020204" pitchFamily="34" charset="0"/>
            </a:endParaRPr>
          </a:p>
        </p:txBody>
      </p:sp>
      <p:sp>
        <p:nvSpPr>
          <p:cNvPr id="5" name="Rectangle 4"/>
          <p:cNvSpPr/>
          <p:nvPr/>
        </p:nvSpPr>
        <p:spPr>
          <a:xfrm>
            <a:off x="235973" y="764024"/>
            <a:ext cx="11631561" cy="5909310"/>
          </a:xfrm>
          <a:prstGeom prst="rect">
            <a:avLst/>
          </a:prstGeom>
        </p:spPr>
        <p:txBody>
          <a:bodyPr wrap="square">
            <a:spAutoFit/>
          </a:bodyPr>
          <a:lstStyle/>
          <a:p>
            <a:r>
              <a:rPr lang="en-GB" sz="1350" dirty="0">
                <a:latin typeface="Century Gothic" panose="020B0502020202020204" pitchFamily="34" charset="0"/>
              </a:rPr>
              <a:t>The 1960s saw the start of a process to introduce modern dance to Britain. Ballet </a:t>
            </a:r>
            <a:r>
              <a:rPr lang="en-GB" sz="1350" dirty="0" err="1">
                <a:latin typeface="Century Gothic" panose="020B0502020202020204" pitchFamily="34" charset="0"/>
              </a:rPr>
              <a:t>Rambert</a:t>
            </a:r>
            <a:r>
              <a:rPr lang="en-GB" sz="1350" dirty="0">
                <a:latin typeface="Century Gothic" panose="020B0502020202020204" pitchFamily="34" charset="0"/>
              </a:rPr>
              <a:t> played a key part in this development and 1966 heralded a period of change in the company. </a:t>
            </a:r>
            <a:endParaRPr lang="en-GB" sz="1350" dirty="0" smtClean="0">
              <a:latin typeface="Century Gothic" panose="020B0502020202020204" pitchFamily="34" charset="0"/>
            </a:endParaRPr>
          </a:p>
          <a:p>
            <a:endParaRPr lang="en-GB" sz="1350" dirty="0">
              <a:latin typeface="Century Gothic" panose="020B0502020202020204" pitchFamily="34" charset="0"/>
            </a:endParaRPr>
          </a:p>
          <a:p>
            <a:r>
              <a:rPr lang="en-GB" sz="1350" dirty="0" smtClean="0">
                <a:latin typeface="Century Gothic" panose="020B0502020202020204" pitchFamily="34" charset="0"/>
              </a:rPr>
              <a:t>Marie </a:t>
            </a:r>
            <a:r>
              <a:rPr lang="en-GB" sz="1350" dirty="0" err="1">
                <a:latin typeface="Century Gothic" panose="020B0502020202020204" pitchFamily="34" charset="0"/>
              </a:rPr>
              <a:t>Rambert</a:t>
            </a:r>
            <a:r>
              <a:rPr lang="en-GB" sz="1350" dirty="0">
                <a:latin typeface="Century Gothic" panose="020B0502020202020204" pitchFamily="34" charset="0"/>
              </a:rPr>
              <a:t> was encouraged by Norman </a:t>
            </a:r>
            <a:r>
              <a:rPr lang="en-GB" sz="1350" dirty="0" err="1">
                <a:latin typeface="Century Gothic" panose="020B0502020202020204" pitchFamily="34" charset="0"/>
              </a:rPr>
              <a:t>Morrice</a:t>
            </a:r>
            <a:r>
              <a:rPr lang="en-GB" sz="1350" dirty="0">
                <a:latin typeface="Century Gothic" panose="020B0502020202020204" pitchFamily="34" charset="0"/>
              </a:rPr>
              <a:t>, associate director, to make changes to the company, relating to the company size, the preservation and creation of works, the inclusion of Graham technique in the dancers’ training, the involvement of guest choreographers and teachers, and the development of the touring </a:t>
            </a:r>
            <a:r>
              <a:rPr lang="en-GB" sz="1350" dirty="0" smtClean="0">
                <a:latin typeface="Century Gothic" panose="020B0502020202020204" pitchFamily="34" charset="0"/>
              </a:rPr>
              <a:t>schedule. </a:t>
            </a:r>
          </a:p>
          <a:p>
            <a:endParaRPr lang="en-GB" sz="1350" dirty="0">
              <a:latin typeface="Century Gothic" panose="020B0502020202020204" pitchFamily="34" charset="0"/>
            </a:endParaRPr>
          </a:p>
          <a:p>
            <a:r>
              <a:rPr lang="en-GB" sz="1350" dirty="0" smtClean="0">
                <a:latin typeface="Century Gothic" panose="020B0502020202020204" pitchFamily="34" charset="0"/>
              </a:rPr>
              <a:t>When </a:t>
            </a:r>
            <a:r>
              <a:rPr lang="en-GB" sz="1350" dirty="0" err="1">
                <a:latin typeface="Century Gothic" panose="020B0502020202020204" pitchFamily="34" charset="0"/>
              </a:rPr>
              <a:t>Morrice</a:t>
            </a:r>
            <a:r>
              <a:rPr lang="en-GB" sz="1350" dirty="0">
                <a:latin typeface="Century Gothic" panose="020B0502020202020204" pitchFamily="34" charset="0"/>
              </a:rPr>
              <a:t> left in 1974, John </a:t>
            </a:r>
            <a:r>
              <a:rPr lang="en-GB" sz="1350" dirty="0" err="1">
                <a:latin typeface="Century Gothic" panose="020B0502020202020204" pitchFamily="34" charset="0"/>
              </a:rPr>
              <a:t>Chesworth</a:t>
            </a:r>
            <a:r>
              <a:rPr lang="en-GB" sz="1350" dirty="0">
                <a:latin typeface="Century Gothic" panose="020B0502020202020204" pitchFamily="34" charset="0"/>
              </a:rPr>
              <a:t> continued </a:t>
            </a:r>
            <a:r>
              <a:rPr lang="en-GB" sz="1350" dirty="0" err="1">
                <a:latin typeface="Century Gothic" panose="020B0502020202020204" pitchFamily="34" charset="0"/>
              </a:rPr>
              <a:t>Morrice’s</a:t>
            </a:r>
            <a:r>
              <a:rPr lang="en-GB" sz="1350" dirty="0">
                <a:latin typeface="Century Gothic" panose="020B0502020202020204" pitchFamily="34" charset="0"/>
              </a:rPr>
              <a:t> policies with the promotion of new work from company members and the expansion of the repertoire through guest choreographers. He was also instrumental in developing </a:t>
            </a:r>
            <a:r>
              <a:rPr lang="en-GB" sz="1350" dirty="0" err="1">
                <a:latin typeface="Century Gothic" panose="020B0502020202020204" pitchFamily="34" charset="0"/>
              </a:rPr>
              <a:t>Rambert’s</a:t>
            </a:r>
            <a:r>
              <a:rPr lang="en-GB" sz="1350" dirty="0">
                <a:latin typeface="Century Gothic" panose="020B0502020202020204" pitchFamily="34" charset="0"/>
              </a:rPr>
              <a:t> educational activities. </a:t>
            </a:r>
            <a:endParaRPr lang="en-GB" sz="1350" dirty="0" smtClean="0">
              <a:latin typeface="Century Gothic" panose="020B0502020202020204" pitchFamily="34" charset="0"/>
            </a:endParaRPr>
          </a:p>
          <a:p>
            <a:endParaRPr lang="en-GB" sz="1350" dirty="0">
              <a:latin typeface="Century Gothic" panose="020B0502020202020204" pitchFamily="34" charset="0"/>
            </a:endParaRPr>
          </a:p>
          <a:p>
            <a:r>
              <a:rPr lang="en-GB" sz="1350" dirty="0" smtClean="0">
                <a:latin typeface="Century Gothic" panose="020B0502020202020204" pitchFamily="34" charset="0"/>
              </a:rPr>
              <a:t>Christopher </a:t>
            </a:r>
            <a:r>
              <a:rPr lang="en-GB" sz="1350" dirty="0">
                <a:latin typeface="Century Gothic" panose="020B0502020202020204" pitchFamily="34" charset="0"/>
              </a:rPr>
              <a:t>Bruce became associate director in 1975 and then associate choreographer in 1979. From 1975 to 1985 there were links between Ballet </a:t>
            </a:r>
            <a:r>
              <a:rPr lang="en-GB" sz="1350" dirty="0" err="1">
                <a:latin typeface="Century Gothic" panose="020B0502020202020204" pitchFamily="34" charset="0"/>
              </a:rPr>
              <a:t>Rambert</a:t>
            </a:r>
            <a:r>
              <a:rPr lang="en-GB" sz="1350" dirty="0">
                <a:latin typeface="Century Gothic" panose="020B0502020202020204" pitchFamily="34" charset="0"/>
              </a:rPr>
              <a:t> and London Contemporary Dance Theatre through the use of choreographers </a:t>
            </a:r>
            <a:r>
              <a:rPr lang="en-GB" sz="1350" dirty="0" smtClean="0">
                <a:latin typeface="Century Gothic" panose="020B0502020202020204" pitchFamily="34" charset="0"/>
              </a:rPr>
              <a:t>e.g. </a:t>
            </a:r>
            <a:r>
              <a:rPr lang="en-GB" sz="1350" dirty="0">
                <a:latin typeface="Century Gothic" panose="020B0502020202020204" pitchFamily="34" charset="0"/>
              </a:rPr>
              <a:t>Robert North and Richard Alston. In the 1980s the repertoire of Ballet </a:t>
            </a:r>
            <a:r>
              <a:rPr lang="en-GB" sz="1350" dirty="0" err="1">
                <a:latin typeface="Century Gothic" panose="020B0502020202020204" pitchFamily="34" charset="0"/>
              </a:rPr>
              <a:t>Rambert</a:t>
            </a:r>
            <a:r>
              <a:rPr lang="en-GB" sz="1350" dirty="0">
                <a:latin typeface="Century Gothic" panose="020B0502020202020204" pitchFamily="34" charset="0"/>
              </a:rPr>
              <a:t> focused on the work of three British choreographers: North, Bruce and Alston. </a:t>
            </a:r>
            <a:endParaRPr lang="en-GB" sz="1350" dirty="0" smtClean="0">
              <a:latin typeface="Century Gothic" panose="020B0502020202020204" pitchFamily="34" charset="0"/>
            </a:endParaRPr>
          </a:p>
          <a:p>
            <a:endParaRPr lang="en-GB" sz="1350" dirty="0">
              <a:latin typeface="Century Gothic" panose="020B0502020202020204" pitchFamily="34" charset="0"/>
            </a:endParaRPr>
          </a:p>
          <a:p>
            <a:r>
              <a:rPr lang="en-GB" sz="1350" dirty="0" smtClean="0">
                <a:latin typeface="Century Gothic" panose="020B0502020202020204" pitchFamily="34" charset="0"/>
              </a:rPr>
              <a:t>North </a:t>
            </a:r>
            <a:r>
              <a:rPr lang="en-GB" sz="1350" dirty="0">
                <a:latin typeface="Century Gothic" panose="020B0502020202020204" pitchFamily="34" charset="0"/>
              </a:rPr>
              <a:t>directed the company from 1981 to 1986 and was keen to develop the physicality, musicality and dramatic quality of the dancers. Alston became resident choreographer in 1980 and artistic director in 1986, consolidating the Cunningham influence. The name of the company changed to </a:t>
            </a:r>
            <a:r>
              <a:rPr lang="en-GB" sz="1350" dirty="0" err="1">
                <a:latin typeface="Century Gothic" panose="020B0502020202020204" pitchFamily="34" charset="0"/>
              </a:rPr>
              <a:t>Rambert</a:t>
            </a:r>
            <a:r>
              <a:rPr lang="en-GB" sz="1350" dirty="0">
                <a:latin typeface="Century Gothic" panose="020B0502020202020204" pitchFamily="34" charset="0"/>
              </a:rPr>
              <a:t> Dance Company in 1987. </a:t>
            </a:r>
            <a:endParaRPr lang="en-GB" sz="1350" dirty="0" smtClean="0">
              <a:latin typeface="Century Gothic" panose="020B0502020202020204" pitchFamily="34" charset="0"/>
            </a:endParaRPr>
          </a:p>
          <a:p>
            <a:endParaRPr lang="en-GB" sz="1350" dirty="0">
              <a:latin typeface="Century Gothic" panose="020B0502020202020204" pitchFamily="34" charset="0"/>
            </a:endParaRPr>
          </a:p>
          <a:p>
            <a:r>
              <a:rPr lang="en-GB" sz="1350" dirty="0" smtClean="0">
                <a:latin typeface="Century Gothic" panose="020B0502020202020204" pitchFamily="34" charset="0"/>
              </a:rPr>
              <a:t>Bruce </a:t>
            </a:r>
            <a:r>
              <a:rPr lang="en-GB" sz="1350" dirty="0">
                <a:latin typeface="Century Gothic" panose="020B0502020202020204" pitchFamily="34" charset="0"/>
              </a:rPr>
              <a:t>returned to the company in 1994 as artistic director until 2002 and continued its development with the inclusion of a range of techniques, new works, guest choreographers and a repertoire of neo-classical and modern works. </a:t>
            </a:r>
            <a:endParaRPr lang="en-GB" sz="1350" dirty="0" smtClean="0">
              <a:latin typeface="Century Gothic" panose="020B0502020202020204" pitchFamily="34" charset="0"/>
            </a:endParaRPr>
          </a:p>
          <a:p>
            <a:endParaRPr lang="en-GB" sz="1350" dirty="0">
              <a:latin typeface="Century Gothic" panose="020B0502020202020204" pitchFamily="34" charset="0"/>
            </a:endParaRPr>
          </a:p>
          <a:p>
            <a:r>
              <a:rPr lang="en-GB" sz="1350" dirty="0" smtClean="0">
                <a:latin typeface="Century Gothic" panose="020B0502020202020204" pitchFamily="34" charset="0"/>
              </a:rPr>
              <a:t>Named practitioners:</a:t>
            </a:r>
          </a:p>
          <a:p>
            <a:endParaRPr lang="en-GB" sz="1350" dirty="0" smtClean="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Glen </a:t>
            </a:r>
            <a:r>
              <a:rPr lang="en-GB" sz="1350" dirty="0">
                <a:latin typeface="Century Gothic" panose="020B0502020202020204" pitchFamily="34" charset="0"/>
              </a:rPr>
              <a:t>Tetley (1926–2007) </a:t>
            </a:r>
          </a:p>
          <a:p>
            <a:pPr marL="285750" indent="-285750">
              <a:buFont typeface="Arial" panose="020B0604020202020204" pitchFamily="34" charset="0"/>
              <a:buChar char="•"/>
            </a:pPr>
            <a:r>
              <a:rPr lang="en-GB" sz="1350" dirty="0" smtClean="0">
                <a:latin typeface="Century Gothic" panose="020B0502020202020204" pitchFamily="34" charset="0"/>
              </a:rPr>
              <a:t>Robert </a:t>
            </a:r>
            <a:r>
              <a:rPr lang="en-GB" sz="1350" dirty="0">
                <a:latin typeface="Century Gothic" panose="020B0502020202020204" pitchFamily="34" charset="0"/>
              </a:rPr>
              <a:t>North (born 1945) </a:t>
            </a:r>
          </a:p>
          <a:p>
            <a:pPr marL="285750" indent="-285750">
              <a:buFont typeface="Arial" panose="020B0604020202020204" pitchFamily="34" charset="0"/>
              <a:buChar char="•"/>
            </a:pPr>
            <a:r>
              <a:rPr lang="en-GB" sz="1350" dirty="0" smtClean="0">
                <a:latin typeface="Century Gothic" panose="020B0502020202020204" pitchFamily="34" charset="0"/>
              </a:rPr>
              <a:t>Richard </a:t>
            </a:r>
            <a:r>
              <a:rPr lang="en-GB" sz="1350" dirty="0">
                <a:latin typeface="Century Gothic" panose="020B0502020202020204" pitchFamily="34" charset="0"/>
              </a:rPr>
              <a:t>Alston (born 1948) </a:t>
            </a:r>
          </a:p>
          <a:p>
            <a:pPr marL="285750" indent="-285750">
              <a:buFont typeface="Arial" panose="020B0604020202020204" pitchFamily="34" charset="0"/>
              <a:buChar char="•"/>
            </a:pPr>
            <a:r>
              <a:rPr lang="en-GB" sz="1350" dirty="0" smtClean="0">
                <a:latin typeface="Century Gothic" panose="020B0502020202020204" pitchFamily="34" charset="0"/>
              </a:rPr>
              <a:t>Siobhan </a:t>
            </a:r>
            <a:r>
              <a:rPr lang="en-GB" sz="1350" dirty="0">
                <a:latin typeface="Century Gothic" panose="020B0502020202020204" pitchFamily="34" charset="0"/>
              </a:rPr>
              <a:t>Davies (born 1950) </a:t>
            </a:r>
          </a:p>
          <a:p>
            <a:pPr marL="285750" indent="-285750">
              <a:buFont typeface="Arial" panose="020B0604020202020204" pitchFamily="34" charset="0"/>
              <a:buChar char="•"/>
            </a:pPr>
            <a:r>
              <a:rPr lang="en-GB" sz="1350" dirty="0" smtClean="0">
                <a:latin typeface="Century Gothic" panose="020B0502020202020204" pitchFamily="34" charset="0"/>
              </a:rPr>
              <a:t>Ashley </a:t>
            </a:r>
            <a:r>
              <a:rPr lang="en-GB" sz="1350" dirty="0">
                <a:latin typeface="Century Gothic" panose="020B0502020202020204" pitchFamily="34" charset="0"/>
              </a:rPr>
              <a:t>Page (born 1956)</a:t>
            </a:r>
          </a:p>
        </p:txBody>
      </p:sp>
    </p:spTree>
    <p:extLst>
      <p:ext uri="{BB962C8B-B14F-4D97-AF65-F5344CB8AC3E}">
        <p14:creationId xmlns:p14="http://schemas.microsoft.com/office/powerpoint/2010/main" val="513528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26" y="159325"/>
            <a:ext cx="11691258" cy="1384995"/>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2 – ICDS (2002-)</a:t>
            </a:r>
            <a:endParaRPr lang="en-GB" dirty="0" smtClean="0">
              <a:solidFill>
                <a:srgbClr val="00CC99"/>
              </a:solidFill>
              <a:latin typeface="Century Gothic" panose="020B0502020202020204" pitchFamily="34" charset="0"/>
            </a:endParaRPr>
          </a:p>
          <a:p>
            <a:endParaRPr lang="en-GB" dirty="0">
              <a:latin typeface="Century Gothic" panose="020B0502020202020204" pitchFamily="34" charset="0"/>
            </a:endParaRPr>
          </a:p>
          <a:p>
            <a:endParaRPr lang="en-GB" sz="1600" dirty="0">
              <a:latin typeface="Century Gothic" panose="020B0502020202020204" pitchFamily="34" charset="0"/>
            </a:endParaRPr>
          </a:p>
          <a:p>
            <a:endParaRPr lang="en-GB" sz="2000" dirty="0" smtClean="0">
              <a:latin typeface="Century Gothic" panose="020B0502020202020204" pitchFamily="34" charset="0"/>
            </a:endParaRPr>
          </a:p>
        </p:txBody>
      </p:sp>
      <p:sp>
        <p:nvSpPr>
          <p:cNvPr id="2" name="Rectangle 1"/>
          <p:cNvSpPr/>
          <p:nvPr/>
        </p:nvSpPr>
        <p:spPr>
          <a:xfrm>
            <a:off x="76726" y="759093"/>
            <a:ext cx="11749549" cy="5909310"/>
          </a:xfrm>
          <a:prstGeom prst="rect">
            <a:avLst/>
          </a:prstGeom>
        </p:spPr>
        <p:txBody>
          <a:bodyPr wrap="square">
            <a:spAutoFit/>
          </a:bodyPr>
          <a:lstStyle/>
          <a:p>
            <a:r>
              <a:rPr lang="en-GB" sz="1350" dirty="0">
                <a:latin typeface="Century Gothic" panose="020B0502020202020204" pitchFamily="34" charset="0"/>
              </a:rPr>
              <a:t>The last few decades have seen the emergence of several generations of successful </a:t>
            </a:r>
            <a:r>
              <a:rPr lang="en-GB" sz="1350" dirty="0" smtClean="0">
                <a:latin typeface="Century Gothic" panose="020B0502020202020204" pitchFamily="34" charset="0"/>
              </a:rPr>
              <a:t>practitioners working </a:t>
            </a:r>
            <a:r>
              <a:rPr lang="en-GB" sz="1350" dirty="0">
                <a:latin typeface="Century Gothic" panose="020B0502020202020204" pitchFamily="34" charset="0"/>
              </a:rPr>
              <a:t>in Britain. </a:t>
            </a:r>
            <a:r>
              <a:rPr lang="en-GB" sz="1350" dirty="0" smtClean="0">
                <a:latin typeface="Century Gothic" panose="020B0502020202020204" pitchFamily="34" charset="0"/>
              </a:rPr>
              <a:t>Their choreographic </a:t>
            </a:r>
            <a:r>
              <a:rPr lang="en-GB" sz="1350" dirty="0">
                <a:latin typeface="Century Gothic" panose="020B0502020202020204" pitchFamily="34" charset="0"/>
              </a:rPr>
              <a:t>skills have achieved considerable international </a:t>
            </a:r>
            <a:r>
              <a:rPr lang="en-GB" sz="1350" dirty="0" smtClean="0">
                <a:latin typeface="Century Gothic" panose="020B0502020202020204" pitchFamily="34" charset="0"/>
              </a:rPr>
              <a:t>recognition through </a:t>
            </a:r>
            <a:r>
              <a:rPr lang="en-GB" sz="1350" dirty="0">
                <a:latin typeface="Century Gothic" panose="020B0502020202020204" pitchFamily="34" charset="0"/>
              </a:rPr>
              <a:t>their own work and that created </a:t>
            </a:r>
            <a:r>
              <a:rPr lang="en-GB" sz="1350" dirty="0" smtClean="0">
                <a:latin typeface="Century Gothic" panose="020B0502020202020204" pitchFamily="34" charset="0"/>
              </a:rPr>
              <a:t>for different </a:t>
            </a:r>
            <a:r>
              <a:rPr lang="en-GB" sz="1350" dirty="0">
                <a:latin typeface="Century Gothic" panose="020B0502020202020204" pitchFamily="34" charset="0"/>
              </a:rPr>
              <a:t>companies. The work of these </a:t>
            </a:r>
            <a:r>
              <a:rPr lang="en-GB" sz="1350" dirty="0" smtClean="0">
                <a:latin typeface="Century Gothic" panose="020B0502020202020204" pitchFamily="34" charset="0"/>
              </a:rPr>
              <a:t>independent practitioners </a:t>
            </a:r>
            <a:r>
              <a:rPr lang="en-GB" sz="1350" dirty="0">
                <a:latin typeface="Century Gothic" panose="020B0502020202020204" pitchFamily="34" charset="0"/>
              </a:rPr>
              <a:t>often reflects a range of styles and embraces </a:t>
            </a:r>
            <a:r>
              <a:rPr lang="en-GB" sz="1350" dirty="0" smtClean="0">
                <a:latin typeface="Century Gothic" panose="020B0502020202020204" pitchFamily="34" charset="0"/>
              </a:rPr>
              <a:t>cultural similarities </a:t>
            </a:r>
            <a:r>
              <a:rPr lang="en-GB" sz="1350" dirty="0">
                <a:latin typeface="Century Gothic" panose="020B0502020202020204" pitchFamily="34" charset="0"/>
              </a:rPr>
              <a:t>and differences. It </a:t>
            </a:r>
            <a:r>
              <a:rPr lang="en-GB" sz="1350" dirty="0" smtClean="0">
                <a:latin typeface="Century Gothic" panose="020B0502020202020204" pitchFamily="34" charset="0"/>
              </a:rPr>
              <a:t>is further </a:t>
            </a:r>
            <a:r>
              <a:rPr lang="en-GB" sz="1350" dirty="0">
                <a:latin typeface="Century Gothic" panose="020B0502020202020204" pitchFamily="34" charset="0"/>
              </a:rPr>
              <a:t>enhanced through their collaborations with a range of designers, </a:t>
            </a:r>
            <a:r>
              <a:rPr lang="en-GB" sz="1350" dirty="0" smtClean="0">
                <a:latin typeface="Century Gothic" panose="020B0502020202020204" pitchFamily="34" charset="0"/>
              </a:rPr>
              <a:t>e.g. </a:t>
            </a:r>
            <a:r>
              <a:rPr lang="en-GB" sz="1350" dirty="0">
                <a:latin typeface="Century Gothic" panose="020B0502020202020204" pitchFamily="34" charset="0"/>
              </a:rPr>
              <a:t>Antony </a:t>
            </a:r>
            <a:r>
              <a:rPr lang="en-GB" sz="1350" dirty="0" err="1" smtClean="0">
                <a:latin typeface="Century Gothic" panose="020B0502020202020204" pitchFamily="34" charset="0"/>
              </a:rPr>
              <a:t>Gormley</a:t>
            </a:r>
            <a:r>
              <a:rPr lang="en-GB" sz="1350" dirty="0" smtClean="0">
                <a:latin typeface="Century Gothic" panose="020B0502020202020204" pitchFamily="34" charset="0"/>
              </a:rPr>
              <a:t>, Anish Kapoor</a:t>
            </a:r>
            <a:r>
              <a:rPr lang="en-GB" sz="1350" dirty="0">
                <a:latin typeface="Century Gothic" panose="020B0502020202020204" pitchFamily="34" charset="0"/>
              </a:rPr>
              <a:t>, and composers, </a:t>
            </a:r>
            <a:r>
              <a:rPr lang="en-GB" sz="1350" dirty="0" smtClean="0">
                <a:latin typeface="Century Gothic" panose="020B0502020202020204" pitchFamily="34" charset="0"/>
              </a:rPr>
              <a:t>e.g. </a:t>
            </a:r>
            <a:r>
              <a:rPr lang="en-GB" sz="1350" dirty="0">
                <a:latin typeface="Century Gothic" panose="020B0502020202020204" pitchFamily="34" charset="0"/>
              </a:rPr>
              <a:t>Nitin </a:t>
            </a:r>
            <a:r>
              <a:rPr lang="en-GB" sz="1350" dirty="0" err="1">
                <a:latin typeface="Century Gothic" panose="020B0502020202020204" pitchFamily="34" charset="0"/>
              </a:rPr>
              <a:t>Sawhney</a:t>
            </a:r>
            <a:r>
              <a:rPr lang="en-GB" sz="1350" dirty="0">
                <a:latin typeface="Century Gothic" panose="020B0502020202020204" pitchFamily="34" charset="0"/>
              </a:rPr>
              <a:t>, </a:t>
            </a:r>
            <a:r>
              <a:rPr lang="en-GB" sz="1350" dirty="0" err="1">
                <a:latin typeface="Century Gothic" panose="020B0502020202020204" pitchFamily="34" charset="0"/>
              </a:rPr>
              <a:t>Szymon</a:t>
            </a:r>
            <a:r>
              <a:rPr lang="en-GB" sz="1350" dirty="0">
                <a:latin typeface="Century Gothic" panose="020B0502020202020204" pitchFamily="34" charset="0"/>
              </a:rPr>
              <a:t> </a:t>
            </a:r>
            <a:r>
              <a:rPr lang="en-GB" sz="1350" dirty="0" err="1">
                <a:latin typeface="Century Gothic" panose="020B0502020202020204" pitchFamily="34" charset="0"/>
              </a:rPr>
              <a:t>Brzóska</a:t>
            </a:r>
            <a:r>
              <a:rPr lang="en-GB" sz="1350" dirty="0">
                <a:latin typeface="Century Gothic" panose="020B0502020202020204" pitchFamily="34" charset="0"/>
              </a:rPr>
              <a:t>. The choreography can show </a:t>
            </a:r>
            <a:r>
              <a:rPr lang="en-GB" sz="1350" dirty="0" smtClean="0">
                <a:latin typeface="Century Gothic" panose="020B0502020202020204" pitchFamily="34" charset="0"/>
              </a:rPr>
              <a:t>a response </a:t>
            </a:r>
            <a:r>
              <a:rPr lang="en-GB" sz="1350" dirty="0">
                <a:latin typeface="Century Gothic" panose="020B0502020202020204" pitchFamily="34" charset="0"/>
              </a:rPr>
              <a:t>to social, </a:t>
            </a:r>
            <a:r>
              <a:rPr lang="en-GB" sz="1350" dirty="0" smtClean="0">
                <a:latin typeface="Century Gothic" panose="020B0502020202020204" pitchFamily="34" charset="0"/>
              </a:rPr>
              <a:t>political and </a:t>
            </a:r>
            <a:r>
              <a:rPr lang="en-GB" sz="1350" dirty="0">
                <a:latin typeface="Century Gothic" panose="020B0502020202020204" pitchFamily="34" charset="0"/>
              </a:rPr>
              <a:t>historical issues using an eclectic range of styles and aural </a:t>
            </a:r>
            <a:r>
              <a:rPr lang="en-GB" sz="1350" dirty="0" smtClean="0">
                <a:latin typeface="Century Gothic" panose="020B0502020202020204" pitchFamily="34" charset="0"/>
              </a:rPr>
              <a:t>setting. </a:t>
            </a:r>
          </a:p>
          <a:p>
            <a:endParaRPr lang="en-GB" sz="1350" dirty="0">
              <a:latin typeface="Century Gothic" panose="020B0502020202020204" pitchFamily="34" charset="0"/>
            </a:endParaRPr>
          </a:p>
          <a:p>
            <a:r>
              <a:rPr lang="en-GB" sz="1350" b="1" dirty="0" err="1" smtClean="0">
                <a:latin typeface="Century Gothic" panose="020B0502020202020204" pitchFamily="34" charset="0"/>
              </a:rPr>
              <a:t>Shobana</a:t>
            </a:r>
            <a:r>
              <a:rPr lang="en-GB" sz="1350" b="1" dirty="0" smtClean="0">
                <a:latin typeface="Century Gothic" panose="020B0502020202020204" pitchFamily="34" charset="0"/>
              </a:rPr>
              <a:t> </a:t>
            </a:r>
            <a:r>
              <a:rPr lang="en-GB" sz="1350" b="1" dirty="0" err="1">
                <a:latin typeface="Century Gothic" panose="020B0502020202020204" pitchFamily="34" charset="0"/>
              </a:rPr>
              <a:t>Jeyasingh</a:t>
            </a:r>
            <a:r>
              <a:rPr lang="en-GB" sz="1350" b="1" dirty="0">
                <a:latin typeface="Century Gothic" panose="020B0502020202020204" pitchFamily="34" charset="0"/>
              </a:rPr>
              <a:t> </a:t>
            </a:r>
            <a:r>
              <a:rPr lang="en-GB" sz="1350" dirty="0">
                <a:latin typeface="Century Gothic" panose="020B0502020202020204" pitchFamily="34" charset="0"/>
              </a:rPr>
              <a:t>explores multicultural issues linked </a:t>
            </a:r>
            <a:r>
              <a:rPr lang="en-GB" sz="1350" dirty="0" smtClean="0">
                <a:latin typeface="Century Gothic" panose="020B0502020202020204" pitchFamily="34" charset="0"/>
              </a:rPr>
              <a:t>to </a:t>
            </a:r>
            <a:r>
              <a:rPr lang="en-GB" sz="1350" dirty="0">
                <a:latin typeface="Century Gothic" panose="020B0502020202020204" pitchFamily="34" charset="0"/>
              </a:rPr>
              <a:t>personal identity, relationships and </a:t>
            </a:r>
            <a:r>
              <a:rPr lang="en-GB" sz="1350" dirty="0" smtClean="0">
                <a:latin typeface="Century Gothic" panose="020B0502020202020204" pitchFamily="34" charset="0"/>
              </a:rPr>
              <a:t>the power </a:t>
            </a:r>
            <a:r>
              <a:rPr lang="en-GB" sz="1350" dirty="0">
                <a:latin typeface="Century Gothic" panose="020B0502020202020204" pitchFamily="34" charset="0"/>
              </a:rPr>
              <a:t>of heritage in her choreography. Her style is founded on her background </a:t>
            </a:r>
            <a:r>
              <a:rPr lang="en-GB" sz="1350" dirty="0" smtClean="0">
                <a:latin typeface="Century Gothic" panose="020B0502020202020204" pitchFamily="34" charset="0"/>
              </a:rPr>
              <a:t>of Bharatanatyam, a </a:t>
            </a:r>
            <a:r>
              <a:rPr lang="en-GB" sz="1350" dirty="0">
                <a:latin typeface="Century Gothic" panose="020B0502020202020204" pitchFamily="34" charset="0"/>
              </a:rPr>
              <a:t>traditional Indian dance </a:t>
            </a:r>
            <a:r>
              <a:rPr lang="en-GB" sz="1350" dirty="0" smtClean="0">
                <a:latin typeface="Century Gothic" panose="020B0502020202020204" pitchFamily="34" charset="0"/>
              </a:rPr>
              <a:t>form. Matthew </a:t>
            </a:r>
            <a:r>
              <a:rPr lang="en-GB" sz="1350" dirty="0">
                <a:latin typeface="Century Gothic" panose="020B0502020202020204" pitchFamily="34" charset="0"/>
              </a:rPr>
              <a:t>Bourne uses choreographed body language and a variety </a:t>
            </a:r>
            <a:r>
              <a:rPr lang="en-GB" sz="1350" dirty="0" smtClean="0">
                <a:latin typeface="Century Gothic" panose="020B0502020202020204" pitchFamily="34" charset="0"/>
              </a:rPr>
              <a:t>of dance </a:t>
            </a:r>
            <a:r>
              <a:rPr lang="en-GB" sz="1350" dirty="0">
                <a:latin typeface="Century Gothic" panose="020B0502020202020204" pitchFamily="34" charset="0"/>
              </a:rPr>
              <a:t>and movement </a:t>
            </a:r>
            <a:r>
              <a:rPr lang="en-GB" sz="1350" dirty="0" smtClean="0">
                <a:latin typeface="Century Gothic" panose="020B0502020202020204" pitchFamily="34" charset="0"/>
              </a:rPr>
              <a:t>styles to </a:t>
            </a:r>
            <a:r>
              <a:rPr lang="en-GB" sz="1350" dirty="0">
                <a:latin typeface="Century Gothic" panose="020B0502020202020204" pitchFamily="34" charset="0"/>
              </a:rPr>
              <a:t>tell stories, supported by the design and the </a:t>
            </a:r>
            <a:r>
              <a:rPr lang="en-GB" sz="1350" dirty="0" smtClean="0">
                <a:latin typeface="Century Gothic" panose="020B0502020202020204" pitchFamily="34" charset="0"/>
              </a:rPr>
              <a:t>music. </a:t>
            </a:r>
          </a:p>
          <a:p>
            <a:endParaRPr lang="en-GB" sz="1350" dirty="0">
              <a:latin typeface="Century Gothic" panose="020B0502020202020204" pitchFamily="34" charset="0"/>
            </a:endParaRPr>
          </a:p>
          <a:p>
            <a:r>
              <a:rPr lang="en-GB" sz="1350" b="1" dirty="0" smtClean="0">
                <a:latin typeface="Century Gothic" panose="020B0502020202020204" pitchFamily="34" charset="0"/>
              </a:rPr>
              <a:t>Jasmin </a:t>
            </a:r>
            <a:r>
              <a:rPr lang="en-GB" sz="1350" b="1" dirty="0" err="1">
                <a:latin typeface="Century Gothic" panose="020B0502020202020204" pitchFamily="34" charset="0"/>
              </a:rPr>
              <a:t>Vardimon</a:t>
            </a:r>
            <a:r>
              <a:rPr lang="en-GB" sz="1350" b="1" dirty="0">
                <a:latin typeface="Century Gothic" panose="020B0502020202020204" pitchFamily="34" charset="0"/>
              </a:rPr>
              <a:t> </a:t>
            </a:r>
            <a:r>
              <a:rPr lang="en-GB" sz="1350" dirty="0">
                <a:latin typeface="Century Gothic" panose="020B0502020202020204" pitchFamily="34" charset="0"/>
              </a:rPr>
              <a:t>explores her observations of human behaviour in her work. Her theatrical style </a:t>
            </a:r>
            <a:r>
              <a:rPr lang="en-GB" sz="1350" dirty="0" smtClean="0">
                <a:latin typeface="Century Gothic" panose="020B0502020202020204" pitchFamily="34" charset="0"/>
              </a:rPr>
              <a:t>of choreography and direction </a:t>
            </a:r>
            <a:r>
              <a:rPr lang="en-GB" sz="1350" dirty="0">
                <a:latin typeface="Century Gothic" panose="020B0502020202020204" pitchFamily="34" charset="0"/>
              </a:rPr>
              <a:t>combines physical theatre, inventive characterisation, technology, </a:t>
            </a:r>
            <a:r>
              <a:rPr lang="en-GB" sz="1350" dirty="0" smtClean="0">
                <a:latin typeface="Century Gothic" panose="020B0502020202020204" pitchFamily="34" charset="0"/>
              </a:rPr>
              <a:t>text and </a:t>
            </a:r>
            <a:r>
              <a:rPr lang="en-GB" sz="1350" dirty="0">
                <a:latin typeface="Century Gothic" panose="020B0502020202020204" pitchFamily="34" charset="0"/>
              </a:rPr>
              <a:t>dance.</a:t>
            </a:r>
          </a:p>
          <a:p>
            <a:endParaRPr lang="en-GB" sz="1350" dirty="0" smtClean="0">
              <a:latin typeface="Century Gothic" panose="020B0502020202020204" pitchFamily="34" charset="0"/>
            </a:endParaRPr>
          </a:p>
          <a:p>
            <a:r>
              <a:rPr lang="en-GB" sz="1350" b="1" dirty="0" err="1" smtClean="0">
                <a:latin typeface="Century Gothic" panose="020B0502020202020204" pitchFamily="34" charset="0"/>
              </a:rPr>
              <a:t>Akram</a:t>
            </a:r>
            <a:r>
              <a:rPr lang="en-GB" sz="1350" b="1" dirty="0" smtClean="0">
                <a:latin typeface="Century Gothic" panose="020B0502020202020204" pitchFamily="34" charset="0"/>
              </a:rPr>
              <a:t> </a:t>
            </a:r>
            <a:r>
              <a:rPr lang="en-GB" sz="1350" b="1" dirty="0">
                <a:latin typeface="Century Gothic" panose="020B0502020202020204" pitchFamily="34" charset="0"/>
              </a:rPr>
              <a:t>Khan’s </a:t>
            </a:r>
            <a:r>
              <a:rPr lang="en-GB" sz="1350" dirty="0">
                <a:latin typeface="Century Gothic" panose="020B0502020202020204" pitchFamily="34" charset="0"/>
              </a:rPr>
              <a:t>training in </a:t>
            </a:r>
            <a:r>
              <a:rPr lang="en-GB" sz="1350" dirty="0" err="1">
                <a:latin typeface="Century Gothic" panose="020B0502020202020204" pitchFamily="34" charset="0"/>
              </a:rPr>
              <a:t>Kathak</a:t>
            </a:r>
            <a:r>
              <a:rPr lang="en-GB" sz="1350" dirty="0">
                <a:latin typeface="Century Gothic" panose="020B0502020202020204" pitchFamily="34" charset="0"/>
              </a:rPr>
              <a:t> and contemporary dance is evident in his work. However, </a:t>
            </a:r>
            <a:r>
              <a:rPr lang="en-GB" sz="1350" dirty="0" smtClean="0">
                <a:latin typeface="Century Gothic" panose="020B0502020202020204" pitchFamily="34" charset="0"/>
              </a:rPr>
              <a:t>he constantly </a:t>
            </a:r>
            <a:r>
              <a:rPr lang="en-GB" sz="1350" dirty="0">
                <a:latin typeface="Century Gothic" panose="020B0502020202020204" pitchFamily="34" charset="0"/>
              </a:rPr>
              <a:t>explores other </a:t>
            </a:r>
            <a:r>
              <a:rPr lang="en-GB" sz="1350" dirty="0" smtClean="0">
                <a:latin typeface="Century Gothic" panose="020B0502020202020204" pitchFamily="34" charset="0"/>
              </a:rPr>
              <a:t>styles of </a:t>
            </a:r>
            <a:r>
              <a:rPr lang="en-GB" sz="1350" dirty="0">
                <a:latin typeface="Century Gothic" panose="020B0502020202020204" pitchFamily="34" charset="0"/>
              </a:rPr>
              <a:t>movement, dance, accompaniment and design through </a:t>
            </a:r>
            <a:r>
              <a:rPr lang="en-GB" sz="1350" dirty="0" smtClean="0">
                <a:latin typeface="Century Gothic" panose="020B0502020202020204" pitchFamily="34" charset="0"/>
              </a:rPr>
              <a:t>working with </a:t>
            </a:r>
            <a:r>
              <a:rPr lang="en-GB" sz="1350" dirty="0">
                <a:latin typeface="Century Gothic" panose="020B0502020202020204" pitchFamily="34" charset="0"/>
              </a:rPr>
              <a:t>collaborators from a range of backgrounds.</a:t>
            </a:r>
          </a:p>
          <a:p>
            <a:endParaRPr lang="en-GB" sz="1350" dirty="0" smtClean="0">
              <a:latin typeface="Century Gothic" panose="020B0502020202020204" pitchFamily="34" charset="0"/>
            </a:endParaRPr>
          </a:p>
          <a:p>
            <a:r>
              <a:rPr lang="en-GB" sz="1350" b="1" dirty="0" err="1" smtClean="0">
                <a:latin typeface="Century Gothic" panose="020B0502020202020204" pitchFamily="34" charset="0"/>
              </a:rPr>
              <a:t>Hofesh</a:t>
            </a:r>
            <a:r>
              <a:rPr lang="en-GB" sz="1350" b="1" dirty="0" smtClean="0">
                <a:latin typeface="Century Gothic" panose="020B0502020202020204" pitchFamily="34" charset="0"/>
              </a:rPr>
              <a:t> </a:t>
            </a:r>
            <a:r>
              <a:rPr lang="en-GB" sz="1350" b="1" dirty="0" err="1">
                <a:latin typeface="Century Gothic" panose="020B0502020202020204" pitchFamily="34" charset="0"/>
              </a:rPr>
              <a:t>Shechter’s</a:t>
            </a:r>
            <a:r>
              <a:rPr lang="en-GB" sz="1350" b="1" dirty="0">
                <a:latin typeface="Century Gothic" panose="020B0502020202020204" pitchFamily="34" charset="0"/>
              </a:rPr>
              <a:t> </a:t>
            </a:r>
            <a:r>
              <a:rPr lang="en-GB" sz="1350" dirty="0">
                <a:latin typeface="Century Gothic" panose="020B0502020202020204" pitchFamily="34" charset="0"/>
              </a:rPr>
              <a:t>musical background is reflected in his involvement in the musical </a:t>
            </a:r>
            <a:r>
              <a:rPr lang="en-GB" sz="1350" dirty="0" smtClean="0">
                <a:latin typeface="Century Gothic" panose="020B0502020202020204" pitchFamily="34" charset="0"/>
              </a:rPr>
              <a:t>compositions for </a:t>
            </a:r>
            <a:r>
              <a:rPr lang="en-GB" sz="1350" dirty="0">
                <a:latin typeface="Century Gothic" panose="020B0502020202020204" pitchFamily="34" charset="0"/>
              </a:rPr>
              <a:t>his dances. </a:t>
            </a:r>
            <a:r>
              <a:rPr lang="en-GB" sz="1350" dirty="0" smtClean="0">
                <a:latin typeface="Century Gothic" panose="020B0502020202020204" pitchFamily="34" charset="0"/>
              </a:rPr>
              <a:t>The soundscapes </a:t>
            </a:r>
            <a:r>
              <a:rPr lang="en-GB" sz="1350" dirty="0">
                <a:latin typeface="Century Gothic" panose="020B0502020202020204" pitchFamily="34" charset="0"/>
              </a:rPr>
              <a:t>provide powerful backgrounds for his contemporary style </a:t>
            </a:r>
            <a:r>
              <a:rPr lang="en-GB" sz="1350" dirty="0" smtClean="0">
                <a:latin typeface="Century Gothic" panose="020B0502020202020204" pitchFamily="34" charset="0"/>
              </a:rPr>
              <a:t>of movement </a:t>
            </a:r>
            <a:r>
              <a:rPr lang="en-GB" sz="1350" dirty="0">
                <a:latin typeface="Century Gothic" panose="020B0502020202020204" pitchFamily="34" charset="0"/>
              </a:rPr>
              <a:t>and interest in aspects </a:t>
            </a:r>
            <a:r>
              <a:rPr lang="en-GB" sz="1350" dirty="0" smtClean="0">
                <a:latin typeface="Century Gothic" panose="020B0502020202020204" pitchFamily="34" charset="0"/>
              </a:rPr>
              <a:t>of contemporary </a:t>
            </a:r>
            <a:r>
              <a:rPr lang="en-GB" sz="1350" dirty="0">
                <a:latin typeface="Century Gothic" panose="020B0502020202020204" pitchFamily="34" charset="0"/>
              </a:rPr>
              <a:t>life.</a:t>
            </a:r>
          </a:p>
          <a:p>
            <a:endParaRPr lang="en-GB" sz="1350" dirty="0" smtClean="0">
              <a:latin typeface="Century Gothic" panose="020B0502020202020204" pitchFamily="34" charset="0"/>
            </a:endParaRPr>
          </a:p>
          <a:p>
            <a:r>
              <a:rPr lang="en-GB" sz="1350" b="1" dirty="0" err="1" smtClean="0">
                <a:latin typeface="Century Gothic" panose="020B0502020202020204" pitchFamily="34" charset="0"/>
              </a:rPr>
              <a:t>Sidi</a:t>
            </a:r>
            <a:r>
              <a:rPr lang="en-GB" sz="1350" b="1" dirty="0" smtClean="0">
                <a:latin typeface="Century Gothic" panose="020B0502020202020204" pitchFamily="34" charset="0"/>
              </a:rPr>
              <a:t> </a:t>
            </a:r>
            <a:r>
              <a:rPr lang="en-GB" sz="1350" b="1" dirty="0" err="1">
                <a:latin typeface="Century Gothic" panose="020B0502020202020204" pitchFamily="34" charset="0"/>
              </a:rPr>
              <a:t>Larbi</a:t>
            </a:r>
            <a:r>
              <a:rPr lang="en-GB" sz="1350" b="1" dirty="0">
                <a:latin typeface="Century Gothic" panose="020B0502020202020204" pitchFamily="34" charset="0"/>
              </a:rPr>
              <a:t> </a:t>
            </a:r>
            <a:r>
              <a:rPr lang="en-GB" sz="1350" b="1" dirty="0" err="1">
                <a:latin typeface="Century Gothic" panose="020B0502020202020204" pitchFamily="34" charset="0"/>
              </a:rPr>
              <a:t>Cherkaoui’s</a:t>
            </a:r>
            <a:r>
              <a:rPr lang="en-GB" sz="1350" b="1" dirty="0">
                <a:latin typeface="Century Gothic" panose="020B0502020202020204" pitchFamily="34" charset="0"/>
              </a:rPr>
              <a:t> </a:t>
            </a:r>
            <a:r>
              <a:rPr lang="en-GB" sz="1350" dirty="0">
                <a:latin typeface="Century Gothic" panose="020B0502020202020204" pitchFamily="34" charset="0"/>
              </a:rPr>
              <a:t>background in a range of styles, including yoga and jazz, is combined </a:t>
            </a:r>
            <a:r>
              <a:rPr lang="en-GB" sz="1350" dirty="0" smtClean="0">
                <a:latin typeface="Century Gothic" panose="020B0502020202020204" pitchFamily="34" charset="0"/>
              </a:rPr>
              <a:t>with an </a:t>
            </a:r>
            <a:r>
              <a:rPr lang="en-GB" sz="1350" dirty="0">
                <a:latin typeface="Century Gothic" panose="020B0502020202020204" pitchFamily="34" charset="0"/>
              </a:rPr>
              <a:t>interest in </a:t>
            </a:r>
            <a:r>
              <a:rPr lang="en-GB" sz="1350" dirty="0" smtClean="0">
                <a:latin typeface="Century Gothic" panose="020B0502020202020204" pitchFamily="34" charset="0"/>
              </a:rPr>
              <a:t>movement explored </a:t>
            </a:r>
            <a:r>
              <a:rPr lang="en-GB" sz="1350" dirty="0">
                <a:latin typeface="Century Gothic" panose="020B0502020202020204" pitchFamily="34" charset="0"/>
              </a:rPr>
              <a:t>from a starting point of theatre</a:t>
            </a:r>
            <a:r>
              <a:rPr lang="en-GB" sz="1350" dirty="0" smtClean="0">
                <a:latin typeface="Century Gothic" panose="020B0502020202020204" pitchFamily="34" charset="0"/>
              </a:rPr>
              <a:t>.</a:t>
            </a:r>
          </a:p>
          <a:p>
            <a:endParaRPr lang="en-GB" sz="1350" dirty="0">
              <a:latin typeface="Century Gothic" panose="020B0502020202020204" pitchFamily="34" charset="0"/>
            </a:endParaRPr>
          </a:p>
          <a:p>
            <a:r>
              <a:rPr lang="en-GB" sz="1350" dirty="0">
                <a:latin typeface="Century Gothic" panose="020B0502020202020204" pitchFamily="34" charset="0"/>
              </a:rPr>
              <a:t>Named </a:t>
            </a:r>
            <a:r>
              <a:rPr lang="en-GB" sz="1350" dirty="0" smtClean="0">
                <a:latin typeface="Century Gothic" panose="020B0502020202020204" pitchFamily="34" charset="0"/>
              </a:rPr>
              <a:t>practitioners:</a:t>
            </a:r>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err="1" smtClean="0">
                <a:latin typeface="Century Gothic" panose="020B0502020202020204" pitchFamily="34" charset="0"/>
              </a:rPr>
              <a:t>Shobana</a:t>
            </a:r>
            <a:r>
              <a:rPr lang="en-GB" sz="1350" dirty="0" smtClean="0">
                <a:latin typeface="Century Gothic" panose="020B0502020202020204" pitchFamily="34" charset="0"/>
              </a:rPr>
              <a:t> </a:t>
            </a:r>
            <a:r>
              <a:rPr lang="en-GB" sz="1350" dirty="0" err="1">
                <a:latin typeface="Century Gothic" panose="020B0502020202020204" pitchFamily="34" charset="0"/>
              </a:rPr>
              <a:t>Jeyasingh</a:t>
            </a:r>
            <a:r>
              <a:rPr lang="en-GB" sz="1350" dirty="0">
                <a:latin typeface="Century Gothic" panose="020B0502020202020204" pitchFamily="34" charset="0"/>
              </a:rPr>
              <a:t> (born 1957)</a:t>
            </a:r>
          </a:p>
          <a:p>
            <a:pPr marL="285750" indent="-285750">
              <a:buFont typeface="Arial" panose="020B0604020202020204" pitchFamily="34" charset="0"/>
              <a:buChar char="•"/>
            </a:pPr>
            <a:r>
              <a:rPr lang="en-GB" sz="1350" dirty="0" smtClean="0">
                <a:latin typeface="Century Gothic" panose="020B0502020202020204" pitchFamily="34" charset="0"/>
              </a:rPr>
              <a:t>Matthew </a:t>
            </a:r>
            <a:r>
              <a:rPr lang="en-GB" sz="1350" dirty="0">
                <a:latin typeface="Century Gothic" panose="020B0502020202020204" pitchFamily="34" charset="0"/>
              </a:rPr>
              <a:t>Bourne (born 1960)</a:t>
            </a:r>
          </a:p>
          <a:p>
            <a:pPr marL="285750" indent="-285750">
              <a:buFont typeface="Arial" panose="020B0604020202020204" pitchFamily="34" charset="0"/>
              <a:buChar char="•"/>
            </a:pPr>
            <a:r>
              <a:rPr lang="en-GB" sz="1350" dirty="0" smtClean="0">
                <a:latin typeface="Century Gothic" panose="020B0502020202020204" pitchFamily="34" charset="0"/>
              </a:rPr>
              <a:t>Jasmin </a:t>
            </a:r>
            <a:r>
              <a:rPr lang="en-GB" sz="1350" dirty="0" err="1">
                <a:latin typeface="Century Gothic" panose="020B0502020202020204" pitchFamily="34" charset="0"/>
              </a:rPr>
              <a:t>Vardimon</a:t>
            </a:r>
            <a:r>
              <a:rPr lang="en-GB" sz="1350" dirty="0">
                <a:latin typeface="Century Gothic" panose="020B0502020202020204" pitchFamily="34" charset="0"/>
              </a:rPr>
              <a:t> (born 1971)</a:t>
            </a:r>
          </a:p>
          <a:p>
            <a:pPr marL="285750" indent="-285750">
              <a:buFont typeface="Arial" panose="020B0604020202020204" pitchFamily="34" charset="0"/>
              <a:buChar char="•"/>
            </a:pPr>
            <a:r>
              <a:rPr lang="en-GB" sz="1350" dirty="0" err="1" smtClean="0">
                <a:latin typeface="Century Gothic" panose="020B0502020202020204" pitchFamily="34" charset="0"/>
              </a:rPr>
              <a:t>Akram</a:t>
            </a:r>
            <a:r>
              <a:rPr lang="en-GB" sz="1350" dirty="0" smtClean="0">
                <a:latin typeface="Century Gothic" panose="020B0502020202020204" pitchFamily="34" charset="0"/>
              </a:rPr>
              <a:t> </a:t>
            </a:r>
            <a:r>
              <a:rPr lang="en-GB" sz="1350" dirty="0">
                <a:latin typeface="Century Gothic" panose="020B0502020202020204" pitchFamily="34" charset="0"/>
              </a:rPr>
              <a:t>Khan (born 1974)</a:t>
            </a:r>
          </a:p>
          <a:p>
            <a:pPr marL="285750" indent="-285750">
              <a:buFont typeface="Arial" panose="020B0604020202020204" pitchFamily="34" charset="0"/>
              <a:buChar char="•"/>
            </a:pPr>
            <a:r>
              <a:rPr lang="en-GB" sz="1350" dirty="0" err="1" smtClean="0">
                <a:latin typeface="Century Gothic" panose="020B0502020202020204" pitchFamily="34" charset="0"/>
              </a:rPr>
              <a:t>Hofesh</a:t>
            </a:r>
            <a:r>
              <a:rPr lang="en-GB" sz="1350" dirty="0" smtClean="0">
                <a:latin typeface="Century Gothic" panose="020B0502020202020204" pitchFamily="34" charset="0"/>
              </a:rPr>
              <a:t> </a:t>
            </a:r>
            <a:r>
              <a:rPr lang="en-GB" sz="1350" dirty="0" err="1">
                <a:latin typeface="Century Gothic" panose="020B0502020202020204" pitchFamily="34" charset="0"/>
              </a:rPr>
              <a:t>Shechter</a:t>
            </a:r>
            <a:r>
              <a:rPr lang="en-GB" sz="1350" dirty="0">
                <a:latin typeface="Century Gothic" panose="020B0502020202020204" pitchFamily="34" charset="0"/>
              </a:rPr>
              <a:t> (born 1975)</a:t>
            </a:r>
          </a:p>
        </p:txBody>
      </p:sp>
    </p:spTree>
    <p:extLst>
      <p:ext uri="{BB962C8B-B14F-4D97-AF65-F5344CB8AC3E}">
        <p14:creationId xmlns:p14="http://schemas.microsoft.com/office/powerpoint/2010/main" val="412966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50371" y="1092237"/>
          <a:ext cx="3920576" cy="5438418"/>
        </p:xfrm>
        <a:graphic>
          <a:graphicData uri="http://schemas.openxmlformats.org/drawingml/2006/table">
            <a:tbl>
              <a:tblPr firstRow="1" firstCol="1" bandRow="1"/>
              <a:tblGrid>
                <a:gridCol w="3920576">
                  <a:extLst>
                    <a:ext uri="{9D8B030D-6E8A-4147-A177-3AD203B41FA5}">
                      <a16:colId xmlns:a16="http://schemas.microsoft.com/office/drawing/2014/main" val="673826214"/>
                    </a:ext>
                  </a:extLst>
                </a:gridCol>
              </a:tblGrid>
              <a:tr h="1307088">
                <a:tc>
                  <a:txBody>
                    <a:bodyPr/>
                    <a:lstStyle/>
                    <a:p>
                      <a:pPr lvl="0" algn="l">
                        <a:defRPr sz="1800" b="0" i="0">
                          <a:solidFill>
                            <a:srgbClr val="000000"/>
                          </a:solidFill>
                        </a:defRPr>
                      </a:pPr>
                      <a:r>
                        <a:rPr sz="1800" b="1" dirty="0">
                          <a:latin typeface="Century Gothic"/>
                          <a:ea typeface="Century Gothic"/>
                          <a:cs typeface="Century Gothic"/>
                          <a:sym typeface="Century Gothic"/>
                        </a:rPr>
                        <a:t>A01: </a:t>
                      </a:r>
                      <a:r>
                        <a:rPr lang="en-GB" sz="1800" dirty="0" smtClean="0">
                          <a:latin typeface="Century Gothic"/>
                          <a:ea typeface="Century Gothic"/>
                          <a:cs typeface="Century Gothic"/>
                          <a:sym typeface="Century Gothic"/>
                        </a:rPr>
                        <a:t>Perform dance through the application of physical, technical, interpretative and performance skills</a:t>
                      </a:r>
                      <a:endParaRPr sz="1800" dirty="0">
                        <a:latin typeface="Century Gothic"/>
                        <a:ea typeface="Century Gothic"/>
                        <a:cs typeface="Century Gothic"/>
                        <a:sym typeface="Century Gothic"/>
                      </a:endParaRPr>
                    </a:p>
                  </a:txBody>
                  <a:tcPr marL="63500" marR="63500" marT="63500" marB="63500" anchor="ctr" horzOverflow="overflow">
                    <a:solidFill>
                      <a:srgbClr val="FFC000"/>
                    </a:solidFill>
                  </a:tcPr>
                </a:tc>
                <a:extLst>
                  <a:ext uri="{0D108BD9-81ED-4DB2-BD59-A6C34878D82A}">
                    <a16:rowId xmlns:a16="http://schemas.microsoft.com/office/drawing/2014/main" val="2534293963"/>
                  </a:ext>
                </a:extLst>
              </a:tr>
              <a:tr h="1307088">
                <a:tc>
                  <a:txBody>
                    <a:bodyPr/>
                    <a:lstStyle/>
                    <a:p>
                      <a:pPr lvl="0" algn="l">
                        <a:defRPr sz="1800" b="0" i="0">
                          <a:solidFill>
                            <a:srgbClr val="000000"/>
                          </a:solidFill>
                        </a:defRPr>
                      </a:pPr>
                      <a:r>
                        <a:rPr sz="1800" b="1" dirty="0">
                          <a:latin typeface="Century Gothic"/>
                          <a:ea typeface="Century Gothic"/>
                          <a:cs typeface="Century Gothic"/>
                          <a:sym typeface="Century Gothic"/>
                        </a:rPr>
                        <a:t>A02: </a:t>
                      </a:r>
                      <a:r>
                        <a:rPr lang="en-GB" sz="1800" dirty="0" smtClean="0">
                          <a:latin typeface="Century Gothic"/>
                          <a:ea typeface="Century Gothic"/>
                          <a:cs typeface="Century Gothic"/>
                          <a:sym typeface="Century Gothic"/>
                        </a:rPr>
                        <a:t>Create dance applying choreographic skills to communicate artistic intention</a:t>
                      </a:r>
                      <a:endParaRPr sz="1800" dirty="0">
                        <a:latin typeface="Century Gothic"/>
                        <a:ea typeface="Century Gothic"/>
                        <a:cs typeface="Century Gothic"/>
                        <a:sym typeface="Century Gothic"/>
                      </a:endParaRPr>
                    </a:p>
                  </a:txBody>
                  <a:tcPr marL="63500" marR="63500" marT="63500" marB="63500" anchor="ctr" horzOverflow="overflow">
                    <a:solidFill>
                      <a:srgbClr val="FFC000"/>
                    </a:solidFill>
                  </a:tcPr>
                </a:tc>
                <a:extLst>
                  <a:ext uri="{0D108BD9-81ED-4DB2-BD59-A6C34878D82A}">
                    <a16:rowId xmlns:a16="http://schemas.microsoft.com/office/drawing/2014/main" val="787284994"/>
                  </a:ext>
                </a:extLst>
              </a:tr>
              <a:tr h="1014213">
                <a:tc>
                  <a:txBody>
                    <a:bodyPr/>
                    <a:lstStyle/>
                    <a:p>
                      <a:pPr lvl="0" algn="l">
                        <a:defRPr sz="1800" b="0" i="0">
                          <a:solidFill>
                            <a:srgbClr val="000000"/>
                          </a:solidFill>
                        </a:defRPr>
                      </a:pPr>
                      <a:r>
                        <a:rPr sz="1800" b="1" dirty="0">
                          <a:latin typeface="Century Gothic"/>
                          <a:ea typeface="Century Gothic"/>
                          <a:cs typeface="Century Gothic"/>
                          <a:sym typeface="Century Gothic"/>
                        </a:rPr>
                        <a:t>A03:</a:t>
                      </a:r>
                      <a:r>
                        <a:rPr sz="1800" dirty="0">
                          <a:latin typeface="Century Gothic"/>
                          <a:ea typeface="Century Gothic"/>
                          <a:cs typeface="Century Gothic"/>
                          <a:sym typeface="Century Gothic"/>
                        </a:rPr>
                        <a:t> </a:t>
                      </a:r>
                      <a:r>
                        <a:rPr lang="en-GB" sz="1800" dirty="0" smtClean="0">
                          <a:latin typeface="Century Gothic"/>
                          <a:ea typeface="Century Gothic"/>
                          <a:cs typeface="Century Gothic"/>
                          <a:sym typeface="Century Gothic"/>
                        </a:rPr>
                        <a:t>Demonstrate knowledge and understanding of performance and choreography from different periods and genres</a:t>
                      </a:r>
                      <a:endParaRPr sz="1800" dirty="0">
                        <a:latin typeface="Century Gothic"/>
                        <a:ea typeface="Century Gothic"/>
                        <a:cs typeface="Century Gothic"/>
                        <a:sym typeface="Century Gothic"/>
                      </a:endParaRPr>
                    </a:p>
                  </a:txBody>
                  <a:tcPr marL="63500" marR="63500" marT="63500" marB="63500" anchor="ctr" horzOverflow="overflow">
                    <a:solidFill>
                      <a:srgbClr val="FFC000"/>
                    </a:solidFill>
                  </a:tcPr>
                </a:tc>
                <a:extLst>
                  <a:ext uri="{0D108BD9-81ED-4DB2-BD59-A6C34878D82A}">
                    <a16:rowId xmlns:a16="http://schemas.microsoft.com/office/drawing/2014/main" val="1442827018"/>
                  </a:ext>
                </a:extLst>
              </a:tr>
              <a:tr h="1599962">
                <a:tc>
                  <a:txBody>
                    <a:bodyPr/>
                    <a:lstStyle/>
                    <a:p>
                      <a:pPr lvl="0" algn="l">
                        <a:defRPr sz="1800" b="0" i="0">
                          <a:solidFill>
                            <a:srgbClr val="000000"/>
                          </a:solidFill>
                        </a:defRPr>
                      </a:pPr>
                      <a:r>
                        <a:rPr sz="1800" b="1" dirty="0">
                          <a:latin typeface="Century Gothic"/>
                          <a:ea typeface="Century Gothic"/>
                          <a:cs typeface="Century Gothic"/>
                          <a:sym typeface="Century Gothic"/>
                        </a:rPr>
                        <a:t>A04:</a:t>
                      </a:r>
                      <a:r>
                        <a:rPr sz="1800" dirty="0">
                          <a:latin typeface="Century Gothic"/>
                          <a:ea typeface="Century Gothic"/>
                          <a:cs typeface="Century Gothic"/>
                          <a:sym typeface="Century Gothic"/>
                        </a:rPr>
                        <a:t> </a:t>
                      </a:r>
                      <a:r>
                        <a:rPr lang="en-GB" sz="1800" dirty="0" smtClean="0">
                          <a:latin typeface="Century Gothic"/>
                          <a:ea typeface="Century Gothic"/>
                          <a:cs typeface="Century Gothic"/>
                          <a:sym typeface="Century Gothic"/>
                        </a:rPr>
                        <a:t>Critically appreciate and assess performance and choreography through making analytical, interpretative and evaluative judgements</a:t>
                      </a:r>
                      <a:endParaRPr sz="1800" dirty="0">
                        <a:latin typeface="Century Gothic"/>
                        <a:ea typeface="Century Gothic"/>
                        <a:cs typeface="Century Gothic"/>
                        <a:sym typeface="Century Gothic"/>
                      </a:endParaRPr>
                    </a:p>
                  </a:txBody>
                  <a:tcPr marL="63500" marR="63500" marT="63500" marB="63500" anchor="ctr" horzOverflow="overflow">
                    <a:solidFill>
                      <a:srgbClr val="FFC000"/>
                    </a:solidFill>
                  </a:tcPr>
                </a:tc>
                <a:extLst>
                  <a:ext uri="{0D108BD9-81ED-4DB2-BD59-A6C34878D82A}">
                    <a16:rowId xmlns:a16="http://schemas.microsoft.com/office/drawing/2014/main" val="372655325"/>
                  </a:ext>
                </a:extLst>
              </a:tr>
            </a:tbl>
          </a:graphicData>
        </a:graphic>
      </p:graphicFrame>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313" r="17927"/>
          <a:stretch/>
        </p:blipFill>
        <p:spPr>
          <a:xfrm>
            <a:off x="4395536" y="0"/>
            <a:ext cx="7796464" cy="6858000"/>
          </a:xfrm>
          <a:prstGeom prst="rect">
            <a:avLst/>
          </a:prstGeom>
        </p:spPr>
      </p:pic>
      <p:sp>
        <p:nvSpPr>
          <p:cNvPr id="52" name="Shape 52"/>
          <p:cNvSpPr/>
          <p:nvPr/>
        </p:nvSpPr>
        <p:spPr>
          <a:xfrm>
            <a:off x="250370" y="230464"/>
            <a:ext cx="11691260" cy="109260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en-GB" sz="4500" b="1" dirty="0" smtClean="0">
                <a:solidFill>
                  <a:srgbClr val="00CC99"/>
                </a:solidFill>
                <a:latin typeface="Century Gothic"/>
                <a:ea typeface="Century Gothic"/>
                <a:cs typeface="Century Gothic"/>
                <a:sym typeface="Century Gothic"/>
              </a:rPr>
              <a:t>A-LEVEL DANCE ASSESSMENT OUTCOMES</a:t>
            </a:r>
            <a:endParaRPr sz="4500" b="1" dirty="0">
              <a:solidFill>
                <a:srgbClr val="00CC99"/>
              </a:solidFill>
              <a:latin typeface="Century Gothic"/>
              <a:ea typeface="Century Gothic"/>
              <a:cs typeface="Century Gothic"/>
              <a:sym typeface="Century Gothic"/>
            </a:endParaRPr>
          </a:p>
          <a:p>
            <a:pPr lvl="0"/>
            <a:endParaRPr sz="2000" dirty="0">
              <a:latin typeface="Century Gothic"/>
              <a:ea typeface="Century Gothic"/>
              <a:cs typeface="Century Gothic"/>
              <a:sym typeface="Century Gothic"/>
            </a:endParaRPr>
          </a:p>
        </p:txBody>
      </p:sp>
    </p:spTree>
    <p:extLst>
      <p:ext uri="{BB962C8B-B14F-4D97-AF65-F5344CB8AC3E}">
        <p14:creationId xmlns:p14="http://schemas.microsoft.com/office/powerpoint/2010/main" val="43487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34040" y="139660"/>
            <a:ext cx="11957959" cy="10002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en-GB" sz="5000" b="1" dirty="0" smtClean="0">
                <a:solidFill>
                  <a:srgbClr val="00CC99"/>
                </a:solidFill>
                <a:latin typeface="Century Gothic"/>
                <a:ea typeface="Century Gothic"/>
                <a:cs typeface="Century Gothic"/>
                <a:sym typeface="Century Gothic"/>
              </a:rPr>
              <a:t>A-LEVEL DANCE IS MADE UP OF…</a:t>
            </a:r>
            <a:endParaRPr sz="5000" dirty="0">
              <a:solidFill>
                <a:srgbClr val="00CC99"/>
              </a:solidFill>
              <a:latin typeface="Century Gothic"/>
              <a:ea typeface="Century Gothic"/>
              <a:cs typeface="Century Gothic"/>
              <a:sym typeface="Century Gothic"/>
            </a:endParaRPr>
          </a:p>
          <a:p>
            <a:pPr lvl="0"/>
            <a:endParaRPr sz="1500" dirty="0">
              <a:latin typeface="Century Gothic"/>
              <a:ea typeface="Century Gothic"/>
              <a:cs typeface="Century Gothic"/>
              <a:sym typeface="Century Gothic"/>
            </a:endParaRPr>
          </a:p>
        </p:txBody>
      </p:sp>
      <p:sp>
        <p:nvSpPr>
          <p:cNvPr id="2" name="Striped Right Arrow 1"/>
          <p:cNvSpPr/>
          <p:nvPr/>
        </p:nvSpPr>
        <p:spPr>
          <a:xfrm>
            <a:off x="541867" y="1435145"/>
            <a:ext cx="2409632" cy="2017570"/>
          </a:xfrm>
          <a:prstGeom prst="stripedRightArrow">
            <a:avLst/>
          </a:prstGeom>
          <a:solidFill>
            <a:schemeClr val="accent4"/>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3000" b="1" dirty="0" smtClean="0">
                <a:solidFill>
                  <a:schemeClr val="bg1"/>
                </a:solidFill>
                <a:latin typeface="Century Gothic" panose="020B0502020202020204" pitchFamily="34" charset="0"/>
              </a:rPr>
              <a:t>Theory:50% </a:t>
            </a:r>
            <a:endParaRPr kumimoji="0" lang="en-GB" sz="3000" b="1" i="0" u="none" strike="noStrike" cap="none" spc="0" normalizeH="0" baseline="0" dirty="0">
              <a:ln>
                <a:noFill/>
              </a:ln>
              <a:solidFill>
                <a:schemeClr val="bg1"/>
              </a:solidFill>
              <a:effectLst/>
              <a:uFillTx/>
              <a:latin typeface="Century Gothic" panose="020B0502020202020204" pitchFamily="34" charset="0"/>
              <a:sym typeface="Calibri"/>
            </a:endParaRPr>
          </a:p>
        </p:txBody>
      </p:sp>
      <p:sp>
        <p:nvSpPr>
          <p:cNvPr id="3" name="Left Arrow 2"/>
          <p:cNvSpPr/>
          <p:nvPr/>
        </p:nvSpPr>
        <p:spPr>
          <a:xfrm>
            <a:off x="9170357" y="2641561"/>
            <a:ext cx="2533602" cy="2017570"/>
          </a:xfrm>
          <a:prstGeom prst="leftArrow">
            <a:avLst/>
          </a:prstGeom>
          <a:solidFill>
            <a:srgbClr val="00CC99"/>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3000" b="1" i="0" u="none" strike="noStrike" cap="none" spc="0" normalizeH="0" baseline="0" dirty="0" smtClean="0">
                <a:ln>
                  <a:noFill/>
                </a:ln>
                <a:solidFill>
                  <a:schemeClr val="bg1"/>
                </a:solidFill>
                <a:effectLst/>
                <a:uFillTx/>
                <a:latin typeface="Century Gothic" panose="020B0502020202020204" pitchFamily="34" charset="0"/>
                <a:sym typeface="Calibri"/>
              </a:rPr>
              <a:t>Practical: </a:t>
            </a:r>
          </a:p>
          <a:p>
            <a:pPr marL="0" marR="0" indent="0" algn="ctr" defTabSz="914400" rtl="0" fontAlgn="auto" latinLnBrk="1" hangingPunct="0">
              <a:lnSpc>
                <a:spcPct val="100000"/>
              </a:lnSpc>
              <a:spcBef>
                <a:spcPts val="0"/>
              </a:spcBef>
              <a:spcAft>
                <a:spcPts val="0"/>
              </a:spcAft>
              <a:buClrTx/>
              <a:buSzTx/>
              <a:buFontTx/>
              <a:buNone/>
              <a:tabLst/>
            </a:pPr>
            <a:r>
              <a:rPr kumimoji="0" lang="en-GB" sz="3000" b="1" i="0" u="none" strike="noStrike" cap="none" spc="0" normalizeH="0" baseline="0" dirty="0" smtClean="0">
                <a:ln>
                  <a:noFill/>
                </a:ln>
                <a:solidFill>
                  <a:schemeClr val="bg1"/>
                </a:solidFill>
                <a:effectLst/>
                <a:uFillTx/>
                <a:latin typeface="Century Gothic" panose="020B0502020202020204" pitchFamily="34" charset="0"/>
                <a:sym typeface="Calibri"/>
              </a:rPr>
              <a:t>50%</a:t>
            </a:r>
            <a:endParaRPr kumimoji="0" lang="en-GB" sz="3000" b="1" i="0" u="none" strike="noStrike" cap="none" spc="0" normalizeH="0" baseline="0" dirty="0">
              <a:ln>
                <a:noFill/>
              </a:ln>
              <a:solidFill>
                <a:schemeClr val="bg1"/>
              </a:solidFill>
              <a:effectLst/>
              <a:uFillTx/>
              <a:latin typeface="Century Gothic" panose="020B0502020202020204" pitchFamily="34" charset="0"/>
              <a:sym typeface="Calibri"/>
            </a:endParaRPr>
          </a:p>
        </p:txBody>
      </p:sp>
      <p:graphicFrame>
        <p:nvGraphicFramePr>
          <p:cNvPr id="7" name="Chart 6"/>
          <p:cNvGraphicFramePr>
            <a:graphicFrameLocks/>
          </p:cNvGraphicFramePr>
          <p:nvPr>
            <p:extLst/>
          </p:nvPr>
        </p:nvGraphicFramePr>
        <p:xfrm>
          <a:off x="1331313" y="953315"/>
          <a:ext cx="9313410" cy="5800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955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042" y="291204"/>
            <a:ext cx="8317291" cy="6894195"/>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1 – PERFORMANCE &amp; CHOREOGRAPHY</a:t>
            </a:r>
          </a:p>
          <a:p>
            <a:endParaRPr lang="en-GB" dirty="0" smtClean="0">
              <a:latin typeface="Century Gothic" panose="020B0502020202020204" pitchFamily="34" charset="0"/>
            </a:endParaRPr>
          </a:p>
          <a:p>
            <a:endParaRPr lang="en-GB" dirty="0">
              <a:latin typeface="Century Gothic" panose="020B0502020202020204" pitchFamily="34" charset="0"/>
            </a:endParaRPr>
          </a:p>
          <a:p>
            <a:r>
              <a:rPr lang="en-GB" b="1" dirty="0" smtClean="0">
                <a:solidFill>
                  <a:srgbClr val="00CC99"/>
                </a:solidFill>
                <a:latin typeface="Century Gothic" panose="020B0502020202020204" pitchFamily="34" charset="0"/>
              </a:rPr>
              <a:t>What is assessed? </a:t>
            </a:r>
          </a:p>
          <a:p>
            <a:endParaRPr lang="en-GB" dirty="0" smtClean="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Solo </a:t>
            </a:r>
            <a:r>
              <a:rPr lang="en-GB" dirty="0">
                <a:latin typeface="Century Gothic" panose="020B0502020202020204" pitchFamily="34" charset="0"/>
              </a:rPr>
              <a:t>performance </a:t>
            </a:r>
            <a:r>
              <a:rPr lang="en-GB" dirty="0" smtClean="0">
                <a:latin typeface="Century Gothic" panose="020B0502020202020204" pitchFamily="34" charset="0"/>
              </a:rPr>
              <a:t>(2-3mins) linked </a:t>
            </a:r>
            <a:r>
              <a:rPr lang="en-GB" dirty="0">
                <a:latin typeface="Century Gothic" panose="020B0502020202020204" pitchFamily="34" charset="0"/>
              </a:rPr>
              <a:t>to a specified practitioner within an area of study </a:t>
            </a:r>
            <a:r>
              <a:rPr lang="en-GB" dirty="0" smtClean="0">
                <a:latin typeface="Century Gothic" panose="020B0502020202020204" pitchFamily="34" charset="0"/>
              </a:rPr>
              <a:t>– 20 marks (25% of C1)</a:t>
            </a:r>
          </a:p>
          <a:p>
            <a:pPr marL="285750" indent="-285750">
              <a:buFont typeface="Arial" panose="020B0604020202020204" pitchFamily="34" charset="0"/>
              <a:buChar char="•"/>
            </a:pPr>
            <a:r>
              <a:rPr lang="en-GB" dirty="0" smtClean="0">
                <a:latin typeface="Century Gothic" panose="020B0502020202020204" pitchFamily="34" charset="0"/>
              </a:rPr>
              <a:t>Performance </a:t>
            </a:r>
            <a:r>
              <a:rPr lang="en-GB" dirty="0">
                <a:latin typeface="Century Gothic" panose="020B0502020202020204" pitchFamily="34" charset="0"/>
              </a:rPr>
              <a:t>in a quartet </a:t>
            </a:r>
            <a:r>
              <a:rPr lang="en-GB" dirty="0" smtClean="0">
                <a:latin typeface="Century Gothic" panose="020B0502020202020204" pitchFamily="34" charset="0"/>
              </a:rPr>
              <a:t>(3-4mins) – </a:t>
            </a:r>
            <a:r>
              <a:rPr lang="en-GB" dirty="0">
                <a:latin typeface="Century Gothic" panose="020B0502020202020204" pitchFamily="34" charset="0"/>
              </a:rPr>
              <a:t>20 marks (25% of C1</a:t>
            </a:r>
            <a:r>
              <a:rPr lang="en-GB" dirty="0" smtClean="0">
                <a:latin typeface="Century Gothic" panose="020B0502020202020204" pitchFamily="34" charset="0"/>
              </a:rPr>
              <a:t>)</a:t>
            </a:r>
          </a:p>
          <a:p>
            <a:pPr marL="285750" indent="-285750">
              <a:buFont typeface="Arial" panose="020B0604020202020204" pitchFamily="34" charset="0"/>
              <a:buChar char="•"/>
            </a:pPr>
            <a:r>
              <a:rPr lang="en-GB" dirty="0" smtClean="0">
                <a:latin typeface="Century Gothic" panose="020B0502020202020204" pitchFamily="34" charset="0"/>
              </a:rPr>
              <a:t>Group choreography </a:t>
            </a:r>
            <a:r>
              <a:rPr lang="en-GB" dirty="0" smtClean="0">
                <a:latin typeface="Century Gothic" panose="020B0502020202020204" pitchFamily="34" charset="0"/>
              </a:rPr>
              <a:t>(3-4mins for </a:t>
            </a:r>
            <a:r>
              <a:rPr lang="en-GB" smtClean="0">
                <a:latin typeface="Century Gothic" panose="020B0502020202020204" pitchFamily="34" charset="0"/>
              </a:rPr>
              <a:t>3-5 dancers) – </a:t>
            </a:r>
            <a:r>
              <a:rPr lang="en-GB" dirty="0" smtClean="0">
                <a:latin typeface="Century Gothic" panose="020B0502020202020204" pitchFamily="34" charset="0"/>
              </a:rPr>
              <a:t>40 marks (50% of C1)</a:t>
            </a:r>
            <a:endParaRPr lang="en-GB" dirty="0">
              <a:latin typeface="Century Gothic" panose="020B0502020202020204" pitchFamily="34" charset="0"/>
            </a:endParaRPr>
          </a:p>
          <a:p>
            <a:pPr marL="342900" indent="-342900">
              <a:buFont typeface="Arial" panose="020B0604020202020204" pitchFamily="34" charset="0"/>
              <a:buChar char="•"/>
            </a:pPr>
            <a:endParaRPr lang="en-GB" dirty="0" smtClean="0">
              <a:latin typeface="Century Gothic" panose="020B0502020202020204" pitchFamily="34" charset="0"/>
            </a:endParaRPr>
          </a:p>
          <a:p>
            <a:r>
              <a:rPr lang="en-GB" b="1" dirty="0" smtClean="0">
                <a:solidFill>
                  <a:srgbClr val="00CC99"/>
                </a:solidFill>
                <a:latin typeface="Century Gothic" panose="020B0502020202020204" pitchFamily="34" charset="0"/>
              </a:rPr>
              <a:t>How is it assessed?</a:t>
            </a:r>
          </a:p>
          <a:p>
            <a:endParaRPr lang="en-GB" dirty="0">
              <a:latin typeface="Century Gothic" panose="020B0502020202020204" pitchFamily="34" charset="0"/>
            </a:endParaRPr>
          </a:p>
          <a:p>
            <a:pPr marL="285750" indent="-285750">
              <a:buFont typeface="Arial" panose="020B0604020202020204" pitchFamily="34" charset="0"/>
              <a:buChar char="•"/>
            </a:pPr>
            <a:r>
              <a:rPr lang="en-GB" dirty="0" smtClean="0">
                <a:latin typeface="Century Gothic" panose="020B0502020202020204" pitchFamily="34" charset="0"/>
              </a:rPr>
              <a:t>Practical </a:t>
            </a:r>
            <a:r>
              <a:rPr lang="en-GB" dirty="0">
                <a:latin typeface="Century Gothic" panose="020B0502020202020204" pitchFamily="34" charset="0"/>
              </a:rPr>
              <a:t>exam </a:t>
            </a:r>
            <a:endParaRPr lang="en-GB" dirty="0" smtClean="0">
              <a:latin typeface="Century Gothic" panose="020B0502020202020204" pitchFamily="34" charset="0"/>
            </a:endParaRPr>
          </a:p>
          <a:p>
            <a:pPr marL="742950" lvl="1" indent="-285750">
              <a:buFont typeface="Arial" panose="020B0604020202020204" pitchFamily="34" charset="0"/>
              <a:buChar char="•"/>
            </a:pPr>
            <a:r>
              <a:rPr lang="en-GB" dirty="0" smtClean="0">
                <a:latin typeface="Century Gothic" panose="020B0502020202020204" pitchFamily="34" charset="0"/>
              </a:rPr>
              <a:t>80 </a:t>
            </a:r>
            <a:r>
              <a:rPr lang="en-GB" dirty="0">
                <a:latin typeface="Century Gothic" panose="020B0502020202020204" pitchFamily="34" charset="0"/>
              </a:rPr>
              <a:t>marks </a:t>
            </a:r>
            <a:endParaRPr lang="en-GB" dirty="0" smtClean="0">
              <a:latin typeface="Century Gothic" panose="020B0502020202020204" pitchFamily="34" charset="0"/>
            </a:endParaRPr>
          </a:p>
          <a:p>
            <a:pPr marL="742950" lvl="1" indent="-285750">
              <a:buFont typeface="Arial" panose="020B0604020202020204" pitchFamily="34" charset="0"/>
              <a:buChar char="•"/>
            </a:pPr>
            <a:r>
              <a:rPr lang="en-GB" dirty="0" smtClean="0">
                <a:latin typeface="Century Gothic" panose="020B0502020202020204" pitchFamily="34" charset="0"/>
              </a:rPr>
              <a:t>50</a:t>
            </a:r>
            <a:r>
              <a:rPr lang="en-GB" dirty="0">
                <a:latin typeface="Century Gothic" panose="020B0502020202020204" pitchFamily="34" charset="0"/>
              </a:rPr>
              <a:t>% of </a:t>
            </a:r>
            <a:r>
              <a:rPr lang="en-GB" dirty="0" smtClean="0">
                <a:latin typeface="Century Gothic" panose="020B0502020202020204" pitchFamily="34" charset="0"/>
              </a:rPr>
              <a:t>A-level</a:t>
            </a:r>
          </a:p>
          <a:p>
            <a:pPr marL="285750" indent="-285750">
              <a:buFont typeface="Arial" panose="020B0604020202020204" pitchFamily="34" charset="0"/>
              <a:buChar char="•"/>
            </a:pPr>
            <a:endParaRPr lang="en-GB" dirty="0">
              <a:latin typeface="Century Gothic" panose="020B0502020202020204" pitchFamily="34" charset="0"/>
            </a:endParaRPr>
          </a:p>
          <a:p>
            <a:pPr marL="285750" indent="-285750">
              <a:buFont typeface="Arial" panose="020B0604020202020204" pitchFamily="34" charset="0"/>
              <a:buChar char="•"/>
            </a:pPr>
            <a:r>
              <a:rPr lang="en-GB" dirty="0">
                <a:latin typeface="Century Gothic" panose="020B0502020202020204" pitchFamily="34" charset="0"/>
              </a:rPr>
              <a:t>Non-examination assessment (NEA) marked by an external assessor from AQA during a visit to your centre. Visits will normally take place between March and May. Externally set tasks are distributed by 15 September in the academic year of certification.</a:t>
            </a:r>
          </a:p>
          <a:p>
            <a:endParaRPr lang="en-GB" sz="2000" dirty="0">
              <a:latin typeface="Century Gothic" panose="020B0502020202020204" pitchFamily="34" charset="0"/>
            </a:endParaRPr>
          </a:p>
          <a:p>
            <a:endParaRPr lang="en-GB" sz="2000" dirty="0" smtClean="0">
              <a:latin typeface="Century Gothic" panose="020B0502020202020204" pitchFamily="34" charset="0"/>
            </a:endParaRPr>
          </a:p>
        </p:txBody>
      </p:sp>
      <p:sp>
        <p:nvSpPr>
          <p:cNvPr id="3" name="Shape 53"/>
          <p:cNvSpPr/>
          <p:nvPr/>
        </p:nvSpPr>
        <p:spPr>
          <a:xfrm>
            <a:off x="8390294" y="5322388"/>
            <a:ext cx="3801705" cy="1535612"/>
          </a:xfrm>
          <a:prstGeom prst="rect">
            <a:avLst/>
          </a:prstGeom>
          <a:solidFill>
            <a:srgbClr val="FFC000"/>
          </a:solidFill>
          <a:ln w="12700">
            <a:miter lim="400000"/>
          </a:ln>
          <a:extLst>
            <a:ext uri="{C572A759-6A51-4108-AA02-DFA0A04FC94B}">
              <ma14:wrappingTextBoxFlag xmlns:ma14="http://schemas.microsoft.com/office/mac/drawingml/2011/main" xmlns="" val="1"/>
            </a:ext>
          </a:extLst>
        </p:spPr>
        <p:txBody>
          <a:bodyPr lIns="0" tIns="0" rIns="0" bIns="0" anchor="ctr"/>
          <a:lstStyle>
            <a:lvl1pPr algn="ctr">
              <a:defRPr sz="3900" b="1">
                <a:latin typeface="Century Gothic"/>
                <a:ea typeface="Century Gothic"/>
                <a:cs typeface="Century Gothic"/>
                <a:sym typeface="Century Gothic"/>
              </a:defRPr>
            </a:lvl1pPr>
          </a:lstStyle>
          <a:p>
            <a:pPr lvl="0">
              <a:defRPr sz="1800" b="0"/>
            </a:pPr>
            <a:r>
              <a:rPr sz="3000" b="1" dirty="0"/>
              <a:t>Component 1 = </a:t>
            </a:r>
            <a:r>
              <a:rPr lang="en-GB" sz="3000" b="1" dirty="0" smtClean="0"/>
              <a:t>5</a:t>
            </a:r>
            <a:r>
              <a:rPr sz="3000" b="1" dirty="0" smtClean="0"/>
              <a:t>0</a:t>
            </a:r>
            <a:r>
              <a:rPr sz="3000" b="1" dirty="0"/>
              <a:t>% of </a:t>
            </a:r>
            <a:endParaRPr lang="en-GB" sz="3000" b="1" dirty="0" smtClean="0"/>
          </a:p>
          <a:p>
            <a:pPr lvl="0">
              <a:defRPr sz="1800" b="0"/>
            </a:pPr>
            <a:r>
              <a:rPr lang="en-GB" sz="3000" b="1" dirty="0" smtClean="0"/>
              <a:t>A-Level</a:t>
            </a:r>
            <a:endParaRPr sz="30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294" y="0"/>
            <a:ext cx="3801706" cy="5322388"/>
          </a:xfrm>
          <a:prstGeom prst="rect">
            <a:avLst/>
          </a:prstGeom>
        </p:spPr>
      </p:pic>
    </p:spTree>
    <p:extLst>
      <p:ext uri="{BB962C8B-B14F-4D97-AF65-F5344CB8AC3E}">
        <p14:creationId xmlns:p14="http://schemas.microsoft.com/office/powerpoint/2010/main" val="4252956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042" y="139660"/>
            <a:ext cx="8317291" cy="7140416"/>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2 – CRITICAL ENGAGAMENT</a:t>
            </a:r>
            <a:endParaRPr lang="en-GB" dirty="0" smtClean="0">
              <a:solidFill>
                <a:srgbClr val="00CC99"/>
              </a:solidFill>
              <a:latin typeface="Century Gothic" panose="020B0502020202020204" pitchFamily="34" charset="0"/>
            </a:endParaRPr>
          </a:p>
          <a:p>
            <a:endParaRPr lang="en-GB" sz="1400" dirty="0">
              <a:latin typeface="Century Gothic" panose="020B0502020202020204" pitchFamily="34" charset="0"/>
            </a:endParaRPr>
          </a:p>
          <a:p>
            <a:r>
              <a:rPr lang="en-GB" sz="1400" b="1" dirty="0" smtClean="0">
                <a:solidFill>
                  <a:srgbClr val="00CC99"/>
                </a:solidFill>
                <a:latin typeface="Century Gothic" panose="020B0502020202020204" pitchFamily="34" charset="0"/>
              </a:rPr>
              <a:t>What</a:t>
            </a:r>
            <a:r>
              <a:rPr lang="en-GB" sz="1400" b="1" dirty="0">
                <a:solidFill>
                  <a:srgbClr val="00CC99"/>
                </a:solidFill>
                <a:latin typeface="Century Gothic" panose="020B0502020202020204" pitchFamily="34" charset="0"/>
              </a:rPr>
              <a:t> </a:t>
            </a:r>
            <a:r>
              <a:rPr lang="en-GB" sz="1400" b="1" dirty="0" smtClean="0">
                <a:solidFill>
                  <a:srgbClr val="00CC99"/>
                </a:solidFill>
                <a:latin typeface="Century Gothic" panose="020B0502020202020204" pitchFamily="34" charset="0"/>
              </a:rPr>
              <a:t>is assessed?</a:t>
            </a:r>
          </a:p>
          <a:p>
            <a:endParaRPr lang="en-GB" sz="1400" dirty="0">
              <a:latin typeface="Century Gothic" panose="020B0502020202020204" pitchFamily="34" charset="0"/>
            </a:endParaRPr>
          </a:p>
          <a:p>
            <a:r>
              <a:rPr lang="en-GB" sz="1400" dirty="0" smtClean="0">
                <a:latin typeface="Century Gothic" panose="020B0502020202020204" pitchFamily="34" charset="0"/>
              </a:rPr>
              <a:t>Knowledge</a:t>
            </a:r>
            <a:r>
              <a:rPr lang="en-GB" sz="1400" dirty="0">
                <a:latin typeface="Century Gothic" panose="020B0502020202020204" pitchFamily="34" charset="0"/>
              </a:rPr>
              <a:t>, understanding and critical appreciation of two set </a:t>
            </a:r>
            <a:r>
              <a:rPr lang="en-GB" sz="1400" dirty="0" smtClean="0">
                <a:latin typeface="Century Gothic" panose="020B0502020202020204" pitchFamily="34" charset="0"/>
              </a:rPr>
              <a:t>works:</a:t>
            </a:r>
          </a:p>
          <a:p>
            <a:endParaRPr lang="en-GB" sz="1400" dirty="0" smtClean="0">
              <a:latin typeface="Century Gothic" panose="020B0502020202020204" pitchFamily="34" charset="0"/>
            </a:endParaRPr>
          </a:p>
          <a:p>
            <a:pPr marL="742950" lvl="1" indent="-285750">
              <a:buFont typeface="Arial" panose="020B0604020202020204" pitchFamily="34" charset="0"/>
              <a:buChar char="•"/>
            </a:pPr>
            <a:r>
              <a:rPr lang="en-GB" sz="1400" b="1" dirty="0" smtClean="0">
                <a:latin typeface="Century Gothic" panose="020B0502020202020204" pitchFamily="34" charset="0"/>
              </a:rPr>
              <a:t>Compulsory set work</a:t>
            </a:r>
            <a:r>
              <a:rPr lang="en-GB" sz="1400" dirty="0" smtClean="0">
                <a:latin typeface="Century Gothic" panose="020B0502020202020204" pitchFamily="34" charset="0"/>
              </a:rPr>
              <a:t> – </a:t>
            </a:r>
            <a:r>
              <a:rPr lang="en-GB" sz="1400" b="1" dirty="0" smtClean="0">
                <a:latin typeface="Century Gothic" panose="020B0502020202020204" pitchFamily="34" charset="0"/>
              </a:rPr>
              <a:t>‘</a:t>
            </a:r>
            <a:r>
              <a:rPr lang="en-GB" sz="1400" dirty="0" smtClean="0">
                <a:latin typeface="Century Gothic" panose="020B0502020202020204" pitchFamily="34" charset="0"/>
              </a:rPr>
              <a:t>Rooster’ by Christopher Bruce </a:t>
            </a:r>
          </a:p>
          <a:p>
            <a:pPr marL="742950" lvl="1" indent="-285750">
              <a:buFont typeface="Arial" panose="020B0604020202020204" pitchFamily="34" charset="0"/>
              <a:buChar char="•"/>
            </a:pPr>
            <a:r>
              <a:rPr lang="en-GB" sz="1400" b="1" dirty="0" smtClean="0">
                <a:latin typeface="Century Gothic" panose="020B0502020202020204" pitchFamily="34" charset="0"/>
              </a:rPr>
              <a:t>Compulsory area of study </a:t>
            </a:r>
            <a:r>
              <a:rPr lang="en-GB" sz="1400" dirty="0" smtClean="0">
                <a:latin typeface="Century Gothic" panose="020B0502020202020204" pitchFamily="34" charset="0"/>
              </a:rPr>
              <a:t>- </a:t>
            </a:r>
            <a:r>
              <a:rPr lang="en-GB" sz="1400" dirty="0" err="1" smtClean="0">
                <a:latin typeface="Century Gothic" panose="020B0502020202020204" pitchFamily="34" charset="0"/>
              </a:rPr>
              <a:t>Rambert</a:t>
            </a:r>
            <a:r>
              <a:rPr lang="en-GB" sz="1400" dirty="0" smtClean="0">
                <a:latin typeface="Century Gothic" panose="020B0502020202020204" pitchFamily="34" charset="0"/>
              </a:rPr>
              <a:t> (1966-2002)</a:t>
            </a:r>
          </a:p>
          <a:p>
            <a:pPr marL="1200150" lvl="2" indent="-285750">
              <a:buFont typeface="Arial" panose="020B0604020202020204" pitchFamily="34" charset="0"/>
              <a:buChar char="•"/>
            </a:pPr>
            <a:r>
              <a:rPr lang="en-GB" sz="1400" dirty="0">
                <a:latin typeface="Century Gothic" panose="020B0502020202020204" pitchFamily="34" charset="0"/>
              </a:rPr>
              <a:t>You’ll also need to be familiar with works by Richard Alston, Robert North and Glen Tetley/Siobhan </a:t>
            </a:r>
            <a:r>
              <a:rPr lang="en-GB" sz="1400" dirty="0" smtClean="0">
                <a:latin typeface="Century Gothic" panose="020B0502020202020204" pitchFamily="34" charset="0"/>
              </a:rPr>
              <a:t>Davies</a:t>
            </a:r>
          </a:p>
          <a:p>
            <a:pPr lvl="3"/>
            <a:endParaRPr lang="en-GB" sz="1400" dirty="0" smtClean="0">
              <a:latin typeface="Century Gothic" panose="020B0502020202020204" pitchFamily="34" charset="0"/>
            </a:endParaRPr>
          </a:p>
          <a:p>
            <a:pPr marL="742950" lvl="1" indent="-285750">
              <a:buFont typeface="Arial" panose="020B0604020202020204" pitchFamily="34" charset="0"/>
              <a:buChar char="•"/>
            </a:pPr>
            <a:r>
              <a:rPr lang="en-GB" sz="1400" b="1" dirty="0" smtClean="0">
                <a:latin typeface="Century Gothic" panose="020B0502020202020204" pitchFamily="34" charset="0"/>
              </a:rPr>
              <a:t>Second set work </a:t>
            </a:r>
            <a:r>
              <a:rPr lang="en-GB" sz="1400" dirty="0" smtClean="0">
                <a:latin typeface="Century Gothic" panose="020B0502020202020204" pitchFamily="34" charset="0"/>
              </a:rPr>
              <a:t>– </a:t>
            </a:r>
            <a:r>
              <a:rPr lang="en-GB" sz="1400" b="1" dirty="0" smtClean="0">
                <a:latin typeface="Century Gothic" panose="020B0502020202020204" pitchFamily="34" charset="0"/>
              </a:rPr>
              <a:t>‘</a:t>
            </a:r>
            <a:r>
              <a:rPr lang="en-GB" sz="1400" dirty="0" smtClean="0">
                <a:latin typeface="Century Gothic" panose="020B0502020202020204" pitchFamily="34" charset="0"/>
              </a:rPr>
              <a:t>Sutra’ by </a:t>
            </a:r>
            <a:r>
              <a:rPr lang="en-GB" sz="1400" dirty="0" err="1" smtClean="0">
                <a:latin typeface="Century Gothic" panose="020B0502020202020204" pitchFamily="34" charset="0"/>
              </a:rPr>
              <a:t>Sidi</a:t>
            </a:r>
            <a:r>
              <a:rPr lang="en-GB" sz="1400" dirty="0" smtClean="0">
                <a:latin typeface="Century Gothic" panose="020B0502020202020204" pitchFamily="34" charset="0"/>
              </a:rPr>
              <a:t> </a:t>
            </a:r>
            <a:r>
              <a:rPr lang="en-GB" sz="1400" dirty="0" err="1" smtClean="0">
                <a:latin typeface="Century Gothic" panose="020B0502020202020204" pitchFamily="34" charset="0"/>
              </a:rPr>
              <a:t>Larbi</a:t>
            </a:r>
            <a:r>
              <a:rPr lang="en-GB" sz="1400" dirty="0" smtClean="0">
                <a:latin typeface="Century Gothic" panose="020B0502020202020204" pitchFamily="34" charset="0"/>
              </a:rPr>
              <a:t> </a:t>
            </a:r>
            <a:r>
              <a:rPr lang="en-GB" sz="1400" dirty="0" err="1" smtClean="0">
                <a:latin typeface="Century Gothic" panose="020B0502020202020204" pitchFamily="34" charset="0"/>
              </a:rPr>
              <a:t>Cherkaoui</a:t>
            </a:r>
            <a:r>
              <a:rPr lang="en-GB" sz="1400" dirty="0" smtClean="0">
                <a:latin typeface="Century Gothic" panose="020B0502020202020204" pitchFamily="34" charset="0"/>
              </a:rPr>
              <a:t> </a:t>
            </a:r>
          </a:p>
          <a:p>
            <a:pPr marL="742950" lvl="1" indent="-285750">
              <a:buFont typeface="Arial" panose="020B0604020202020204" pitchFamily="34" charset="0"/>
              <a:buChar char="•"/>
            </a:pPr>
            <a:r>
              <a:rPr lang="en-GB" sz="1400" b="1" dirty="0" smtClean="0">
                <a:latin typeface="Century Gothic" panose="020B0502020202020204" pitchFamily="34" charset="0"/>
              </a:rPr>
              <a:t>Second area </a:t>
            </a:r>
            <a:r>
              <a:rPr lang="en-GB" sz="1400" b="1" dirty="0">
                <a:latin typeface="Century Gothic" panose="020B0502020202020204" pitchFamily="34" charset="0"/>
              </a:rPr>
              <a:t>of </a:t>
            </a:r>
            <a:r>
              <a:rPr lang="en-GB" sz="1400" b="1" dirty="0" smtClean="0">
                <a:latin typeface="Century Gothic" panose="020B0502020202020204" pitchFamily="34" charset="0"/>
              </a:rPr>
              <a:t>study</a:t>
            </a:r>
            <a:r>
              <a:rPr lang="en-GB" sz="1400" dirty="0" smtClean="0">
                <a:latin typeface="Century Gothic" panose="020B0502020202020204" pitchFamily="34" charset="0"/>
              </a:rPr>
              <a:t> - </a:t>
            </a:r>
            <a:r>
              <a:rPr lang="en-GB" sz="1400" dirty="0">
                <a:latin typeface="Century Gothic" panose="020B0502020202020204" pitchFamily="34" charset="0"/>
              </a:rPr>
              <a:t>Independent Contemporary Dance Scene </a:t>
            </a:r>
            <a:r>
              <a:rPr lang="en-GB" sz="1400" dirty="0" smtClean="0">
                <a:latin typeface="Century Gothic" panose="020B0502020202020204" pitchFamily="34" charset="0"/>
              </a:rPr>
              <a:t>in Britain (2002 - )</a:t>
            </a:r>
          </a:p>
          <a:p>
            <a:pPr marL="1200150" lvl="2" indent="-285750">
              <a:buFont typeface="Arial" panose="020B0604020202020204" pitchFamily="34" charset="0"/>
              <a:buChar char="•"/>
            </a:pPr>
            <a:r>
              <a:rPr lang="en-GB" sz="1400" dirty="0">
                <a:latin typeface="Century Gothic" panose="020B0502020202020204" pitchFamily="34" charset="0"/>
              </a:rPr>
              <a:t>You’ll also need to be familiar with works by </a:t>
            </a:r>
            <a:r>
              <a:rPr lang="en-GB" sz="1400" dirty="0" err="1">
                <a:latin typeface="Century Gothic" panose="020B0502020202020204" pitchFamily="34" charset="0"/>
              </a:rPr>
              <a:t>Akram</a:t>
            </a:r>
            <a:r>
              <a:rPr lang="en-GB" sz="1400" dirty="0">
                <a:latin typeface="Century Gothic" panose="020B0502020202020204" pitchFamily="34" charset="0"/>
              </a:rPr>
              <a:t> Khan, Matthew Bourne and Jasmin </a:t>
            </a:r>
            <a:r>
              <a:rPr lang="en-GB" sz="1400" dirty="0" err="1" smtClean="0">
                <a:latin typeface="Century Gothic" panose="020B0502020202020204" pitchFamily="34" charset="0"/>
              </a:rPr>
              <a:t>Vardimon</a:t>
            </a:r>
            <a:endParaRPr lang="en-GB" sz="1400" dirty="0" smtClean="0">
              <a:latin typeface="Century Gothic" panose="020B0502020202020204" pitchFamily="34" charset="0"/>
            </a:endParaRPr>
          </a:p>
          <a:p>
            <a:pPr lvl="3"/>
            <a:endParaRPr lang="en-GB" sz="1400" dirty="0">
              <a:latin typeface="Century Gothic" panose="020B0502020202020204" pitchFamily="34" charset="0"/>
            </a:endParaRPr>
          </a:p>
          <a:p>
            <a:r>
              <a:rPr lang="en-GB" sz="1400" b="1" dirty="0">
                <a:solidFill>
                  <a:srgbClr val="00CC99"/>
                </a:solidFill>
                <a:latin typeface="Century Gothic" panose="020B0502020202020204" pitchFamily="34" charset="0"/>
              </a:rPr>
              <a:t>How </a:t>
            </a:r>
            <a:r>
              <a:rPr lang="en-GB" sz="1400" b="1" dirty="0" smtClean="0">
                <a:solidFill>
                  <a:srgbClr val="00CC99"/>
                </a:solidFill>
                <a:latin typeface="Century Gothic" panose="020B0502020202020204" pitchFamily="34" charset="0"/>
              </a:rPr>
              <a:t>is it assessed? </a:t>
            </a:r>
          </a:p>
          <a:p>
            <a:endParaRPr lang="en-GB" sz="1400" b="1" dirty="0">
              <a:latin typeface="Century Gothic" panose="020B0502020202020204" pitchFamily="34" charset="0"/>
            </a:endParaRPr>
          </a:p>
          <a:p>
            <a:r>
              <a:rPr lang="en-GB" sz="1400" dirty="0" smtClean="0">
                <a:latin typeface="Century Gothic" panose="020B0502020202020204" pitchFamily="34" charset="0"/>
              </a:rPr>
              <a:t>Written </a:t>
            </a:r>
            <a:r>
              <a:rPr lang="en-GB" sz="1400" dirty="0">
                <a:latin typeface="Century Gothic" panose="020B0502020202020204" pitchFamily="34" charset="0"/>
              </a:rPr>
              <a:t>exam: 2 hours 30 minutes </a:t>
            </a:r>
          </a:p>
          <a:p>
            <a:pPr marL="742950" lvl="1" indent="-285750">
              <a:buFont typeface="Arial" panose="020B0604020202020204" pitchFamily="34" charset="0"/>
              <a:buChar char="•"/>
            </a:pPr>
            <a:r>
              <a:rPr lang="en-GB" sz="1400" dirty="0" smtClean="0">
                <a:latin typeface="Century Gothic" panose="020B0502020202020204" pitchFamily="34" charset="0"/>
              </a:rPr>
              <a:t>100 </a:t>
            </a:r>
            <a:r>
              <a:rPr lang="en-GB" sz="1400" dirty="0">
                <a:latin typeface="Century Gothic" panose="020B0502020202020204" pitchFamily="34" charset="0"/>
              </a:rPr>
              <a:t>marks </a:t>
            </a:r>
          </a:p>
          <a:p>
            <a:pPr marL="742950" lvl="1" indent="-285750">
              <a:buFont typeface="Arial" panose="020B0604020202020204" pitchFamily="34" charset="0"/>
              <a:buChar char="•"/>
            </a:pPr>
            <a:r>
              <a:rPr lang="en-GB" sz="1400" dirty="0" smtClean="0">
                <a:latin typeface="Century Gothic" panose="020B0502020202020204" pitchFamily="34" charset="0"/>
              </a:rPr>
              <a:t>50</a:t>
            </a:r>
            <a:r>
              <a:rPr lang="en-GB" sz="1400" dirty="0">
                <a:latin typeface="Century Gothic" panose="020B0502020202020204" pitchFamily="34" charset="0"/>
              </a:rPr>
              <a:t>% of </a:t>
            </a:r>
            <a:r>
              <a:rPr lang="en-GB" sz="1400" dirty="0" smtClean="0">
                <a:latin typeface="Century Gothic" panose="020B0502020202020204" pitchFamily="34" charset="0"/>
              </a:rPr>
              <a:t>A-level</a:t>
            </a:r>
          </a:p>
          <a:p>
            <a:endParaRPr lang="en-GB" sz="1400" dirty="0">
              <a:latin typeface="Century Gothic" panose="020B0502020202020204" pitchFamily="34" charset="0"/>
            </a:endParaRPr>
          </a:p>
          <a:p>
            <a:r>
              <a:rPr lang="en-GB" sz="1400" dirty="0" smtClean="0">
                <a:latin typeface="Century Gothic" panose="020B0502020202020204" pitchFamily="34" charset="0"/>
              </a:rPr>
              <a:t>Your written exam comprises 2 sections</a:t>
            </a:r>
            <a:r>
              <a:rPr lang="en-GB" sz="1400" dirty="0">
                <a:latin typeface="Century Gothic" panose="020B0502020202020204" pitchFamily="34" charset="0"/>
              </a:rPr>
              <a:t>: </a:t>
            </a:r>
          </a:p>
          <a:p>
            <a:endParaRPr lang="en-GB" sz="1400" dirty="0" smtClean="0">
              <a:latin typeface="Century Gothic" panose="020B0502020202020204" pitchFamily="34" charset="0"/>
            </a:endParaRPr>
          </a:p>
          <a:p>
            <a:pPr marL="742950" lvl="1" indent="-285750">
              <a:buFont typeface="Arial" panose="020B0604020202020204" pitchFamily="34" charset="0"/>
              <a:buChar char="•"/>
            </a:pPr>
            <a:r>
              <a:rPr lang="en-GB" sz="1400" dirty="0" smtClean="0">
                <a:latin typeface="Century Gothic" panose="020B0502020202020204" pitchFamily="34" charset="0"/>
              </a:rPr>
              <a:t>Section </a:t>
            </a:r>
            <a:r>
              <a:rPr lang="en-GB" sz="1400" dirty="0">
                <a:latin typeface="Century Gothic" panose="020B0502020202020204" pitchFamily="34" charset="0"/>
              </a:rPr>
              <a:t>A: short answer questions (25 marks) and one essay question (25 marks) on the compulsory set work/area of </a:t>
            </a:r>
            <a:r>
              <a:rPr lang="en-GB" sz="1400" dirty="0" smtClean="0">
                <a:latin typeface="Century Gothic" panose="020B0502020202020204" pitchFamily="34" charset="0"/>
              </a:rPr>
              <a:t>study</a:t>
            </a:r>
            <a:endParaRPr lang="en-GB" sz="1400" dirty="0">
              <a:latin typeface="Century Gothic" panose="020B0502020202020204" pitchFamily="34" charset="0"/>
            </a:endParaRPr>
          </a:p>
          <a:p>
            <a:pPr marL="742950" lvl="1" indent="-285750">
              <a:buFont typeface="Arial" panose="020B0604020202020204" pitchFamily="34" charset="0"/>
              <a:buChar char="•"/>
            </a:pPr>
            <a:endParaRPr lang="en-GB" sz="1400" dirty="0">
              <a:latin typeface="Century Gothic" panose="020B0502020202020204" pitchFamily="34" charset="0"/>
            </a:endParaRPr>
          </a:p>
          <a:p>
            <a:pPr marL="742950" lvl="1" indent="-285750">
              <a:buFont typeface="Arial" panose="020B0604020202020204" pitchFamily="34" charset="0"/>
              <a:buChar char="•"/>
            </a:pPr>
            <a:r>
              <a:rPr lang="en-GB" sz="1400" dirty="0" smtClean="0">
                <a:latin typeface="Century Gothic" panose="020B0502020202020204" pitchFamily="34" charset="0"/>
              </a:rPr>
              <a:t>Section </a:t>
            </a:r>
            <a:r>
              <a:rPr lang="en-GB" sz="1400" dirty="0">
                <a:latin typeface="Century Gothic" panose="020B0502020202020204" pitchFamily="34" charset="0"/>
              </a:rPr>
              <a:t>B: two essay questions on the second set work/area of study (25 marks for each essay</a:t>
            </a:r>
            <a:r>
              <a:rPr lang="en-GB" sz="1400" dirty="0" smtClean="0">
                <a:latin typeface="Century Gothic" panose="020B0502020202020204" pitchFamily="34" charset="0"/>
              </a:rPr>
              <a:t>)</a:t>
            </a:r>
            <a:endParaRPr lang="en-GB" sz="1400" dirty="0">
              <a:latin typeface="Century Gothic" panose="020B0502020202020204" pitchFamily="34" charset="0"/>
            </a:endParaRPr>
          </a:p>
          <a:p>
            <a:endParaRPr lang="en-GB" sz="2000" dirty="0" smtClean="0">
              <a:latin typeface="Century Gothic" panose="020B0502020202020204" pitchFamily="34" charset="0"/>
            </a:endParaRPr>
          </a:p>
        </p:txBody>
      </p:sp>
      <p:sp>
        <p:nvSpPr>
          <p:cNvPr id="5" name="Shape 53"/>
          <p:cNvSpPr/>
          <p:nvPr/>
        </p:nvSpPr>
        <p:spPr>
          <a:xfrm>
            <a:off x="8551331" y="5401840"/>
            <a:ext cx="3640669" cy="1456160"/>
          </a:xfrm>
          <a:prstGeom prst="rect">
            <a:avLst/>
          </a:prstGeom>
          <a:solidFill>
            <a:srgbClr val="FFC000"/>
          </a:solidFill>
          <a:ln w="12700">
            <a:miter lim="400000"/>
          </a:ln>
          <a:extLst>
            <a:ext uri="{C572A759-6A51-4108-AA02-DFA0A04FC94B}">
              <ma14:wrappingTextBoxFlag xmlns:ma14="http://schemas.microsoft.com/office/mac/drawingml/2011/main" xmlns="" val="1"/>
            </a:ext>
          </a:extLst>
        </p:spPr>
        <p:txBody>
          <a:bodyPr lIns="0" tIns="0" rIns="0" bIns="0" anchor="ctr"/>
          <a:lstStyle>
            <a:lvl1pPr algn="ctr">
              <a:defRPr sz="3900" b="1">
                <a:latin typeface="Century Gothic"/>
                <a:ea typeface="Century Gothic"/>
                <a:cs typeface="Century Gothic"/>
                <a:sym typeface="Century Gothic"/>
              </a:defRPr>
            </a:lvl1pPr>
          </a:lstStyle>
          <a:p>
            <a:pPr lvl="0">
              <a:defRPr sz="1800" b="0"/>
            </a:pPr>
            <a:r>
              <a:rPr sz="3000" b="1" dirty="0"/>
              <a:t>Component </a:t>
            </a:r>
            <a:r>
              <a:rPr lang="en-GB" sz="3000" b="1" smtClean="0"/>
              <a:t>2</a:t>
            </a:r>
            <a:r>
              <a:rPr sz="3000" b="1" smtClean="0"/>
              <a:t> </a:t>
            </a:r>
            <a:r>
              <a:rPr sz="3000" b="1" dirty="0"/>
              <a:t>= </a:t>
            </a:r>
            <a:r>
              <a:rPr lang="en-GB" sz="3000" b="1" dirty="0" smtClean="0"/>
              <a:t>5</a:t>
            </a:r>
            <a:r>
              <a:rPr sz="3000" b="1" dirty="0" smtClean="0"/>
              <a:t>0</a:t>
            </a:r>
            <a:r>
              <a:rPr sz="3000" b="1" dirty="0"/>
              <a:t>% of </a:t>
            </a:r>
            <a:endParaRPr lang="en-GB" sz="3000" b="1" dirty="0" smtClean="0"/>
          </a:p>
          <a:p>
            <a:pPr lvl="0">
              <a:defRPr sz="1800" b="0"/>
            </a:pPr>
            <a:r>
              <a:rPr lang="en-GB" sz="3000" b="1" dirty="0" smtClean="0"/>
              <a:t>A-Level</a:t>
            </a:r>
            <a:endParaRPr sz="30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332" y="0"/>
            <a:ext cx="3640667" cy="5401840"/>
          </a:xfrm>
          <a:prstGeom prst="rect">
            <a:avLst/>
          </a:prstGeom>
        </p:spPr>
      </p:pic>
    </p:spTree>
    <p:extLst>
      <p:ext uri="{BB962C8B-B14F-4D97-AF65-F5344CB8AC3E}">
        <p14:creationId xmlns:p14="http://schemas.microsoft.com/office/powerpoint/2010/main" val="2030105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042" y="139660"/>
            <a:ext cx="11691258" cy="7217360"/>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2 – CRITICAL ENGAGAMENT</a:t>
            </a:r>
            <a:endParaRPr lang="en-GB" dirty="0" smtClean="0">
              <a:solidFill>
                <a:srgbClr val="00CC99"/>
              </a:solidFill>
              <a:latin typeface="Century Gothic" panose="020B0502020202020204" pitchFamily="34" charset="0"/>
            </a:endParaRPr>
          </a:p>
          <a:p>
            <a:endParaRPr lang="en-GB" dirty="0">
              <a:latin typeface="Century Gothic" panose="020B0502020202020204" pitchFamily="34" charset="0"/>
            </a:endParaRPr>
          </a:p>
          <a:p>
            <a:r>
              <a:rPr lang="en-GB" sz="1500" b="1" dirty="0" smtClean="0">
                <a:solidFill>
                  <a:schemeClr val="tx2">
                    <a:lumMod val="60000"/>
                    <a:lumOff val="40000"/>
                  </a:schemeClr>
                </a:solidFill>
                <a:latin typeface="Century Gothic" panose="020B0502020202020204" pitchFamily="34" charset="0"/>
              </a:rPr>
              <a:t>What you’ll need to know about the set works (Rooster and Sutra)</a:t>
            </a:r>
          </a:p>
          <a:p>
            <a:endParaRPr lang="en-GB" sz="160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significance of the character of the </a:t>
            </a:r>
            <a:r>
              <a:rPr lang="en-GB" sz="1350" dirty="0" smtClean="0">
                <a:latin typeface="Century Gothic" panose="020B0502020202020204" pitchFamily="34" charset="0"/>
              </a:rPr>
              <a:t>dance</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subject matter </a:t>
            </a:r>
            <a:r>
              <a:rPr lang="en-GB" sz="1350" dirty="0" smtClean="0">
                <a:latin typeface="Century Gothic" panose="020B0502020202020204" pitchFamily="34" charset="0"/>
              </a:rPr>
              <a:t>(e.g. </a:t>
            </a:r>
            <a:r>
              <a:rPr lang="en-GB" sz="1350" dirty="0">
                <a:latin typeface="Century Gothic" panose="020B0502020202020204" pitchFamily="34" charset="0"/>
              </a:rPr>
              <a:t>theme or topic) of the dance and its </a:t>
            </a:r>
            <a:r>
              <a:rPr lang="en-GB" sz="1350" dirty="0" smtClean="0">
                <a:latin typeface="Century Gothic" panose="020B0502020202020204" pitchFamily="34" charset="0"/>
              </a:rPr>
              <a:t>treatment</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form of the dance </a:t>
            </a:r>
            <a:r>
              <a:rPr lang="en-GB" sz="1350" dirty="0" smtClean="0">
                <a:latin typeface="Century Gothic" panose="020B0502020202020204" pitchFamily="34" charset="0"/>
              </a:rPr>
              <a:t>(e.g. </a:t>
            </a:r>
            <a:r>
              <a:rPr lang="en-GB" sz="1350" dirty="0">
                <a:latin typeface="Century Gothic" panose="020B0502020202020204" pitchFamily="34" charset="0"/>
              </a:rPr>
              <a:t>phrases, sections) and its effectiveness in communicating </a:t>
            </a:r>
            <a:r>
              <a:rPr lang="en-GB" sz="1350" dirty="0" smtClean="0">
                <a:latin typeface="Century Gothic" panose="020B0502020202020204" pitchFamily="34" charset="0"/>
              </a:rPr>
              <a:t>the subject matter</a:t>
            </a:r>
          </a:p>
          <a:p>
            <a:endParaRPr lang="en-GB" sz="1350" dirty="0" smtClean="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Constituent features </a:t>
            </a:r>
            <a:r>
              <a:rPr lang="en-GB" sz="1350" dirty="0" smtClean="0">
                <a:latin typeface="Century Gothic" panose="020B0502020202020204" pitchFamily="34" charset="0"/>
              </a:rPr>
              <a:t>of </a:t>
            </a:r>
            <a:r>
              <a:rPr lang="en-GB" sz="1350" dirty="0">
                <a:latin typeface="Century Gothic" panose="020B0502020202020204" pitchFamily="34" charset="0"/>
              </a:rPr>
              <a:t>the dance and their relevance in embodying the </a:t>
            </a:r>
            <a:r>
              <a:rPr lang="en-GB" sz="1350" dirty="0" smtClean="0">
                <a:latin typeface="Century Gothic" panose="020B0502020202020204" pitchFamily="34" charset="0"/>
              </a:rPr>
              <a:t>subject matter</a:t>
            </a:r>
          </a:p>
          <a:p>
            <a:pPr marL="1200150" lvl="2" indent="-285750">
              <a:buFont typeface="Arial" panose="020B0604020202020204" pitchFamily="34" charset="0"/>
              <a:buChar char="•"/>
            </a:pPr>
            <a:r>
              <a:rPr lang="en-GB" sz="1350" dirty="0">
                <a:latin typeface="Century Gothic" panose="020B0502020202020204" pitchFamily="34" charset="0"/>
              </a:rPr>
              <a:t>Movement components – Action, Spatial and Dynamic elements</a:t>
            </a:r>
          </a:p>
          <a:p>
            <a:pPr marL="1200150" lvl="2" indent="-285750">
              <a:buFont typeface="Arial" panose="020B0604020202020204" pitchFamily="34" charset="0"/>
              <a:buChar char="•"/>
            </a:pPr>
            <a:r>
              <a:rPr lang="en-GB" sz="1350" dirty="0">
                <a:latin typeface="Century Gothic" panose="020B0502020202020204" pitchFamily="34" charset="0"/>
              </a:rPr>
              <a:t>Dancers – Number, gender, role, physique</a:t>
            </a:r>
          </a:p>
          <a:p>
            <a:pPr marL="1200150" lvl="2" indent="-285750">
              <a:buFont typeface="Arial" panose="020B0604020202020204" pitchFamily="34" charset="0"/>
              <a:buChar char="•"/>
            </a:pPr>
            <a:r>
              <a:rPr lang="en-GB" sz="1350" dirty="0">
                <a:latin typeface="Century Gothic" panose="020B0502020202020204" pitchFamily="34" charset="0"/>
              </a:rPr>
              <a:t>Aural setting – Music, sound, the spoken word, the audible aspect of dance, silence</a:t>
            </a:r>
          </a:p>
          <a:p>
            <a:pPr marL="1200150" lvl="2" indent="-285750">
              <a:buFont typeface="Arial" panose="020B0604020202020204" pitchFamily="34" charset="0"/>
              <a:buChar char="•"/>
            </a:pPr>
            <a:r>
              <a:rPr lang="en-GB" sz="1350" dirty="0">
                <a:latin typeface="Century Gothic" panose="020B0502020202020204" pitchFamily="34" charset="0"/>
              </a:rPr>
              <a:t>Physical setting – Costume, properties, set, lighting design, performance environment, film</a:t>
            </a:r>
          </a:p>
          <a:p>
            <a:pPr marL="285750" indent="-285750">
              <a:buFont typeface="Arial" panose="020B0604020202020204" pitchFamily="34" charset="0"/>
              <a:buChar char="•"/>
            </a:pPr>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choreographic approach (the particular technique, movement style and </a:t>
            </a:r>
            <a:r>
              <a:rPr lang="en-GB" sz="1350" dirty="0" smtClean="0">
                <a:latin typeface="Century Gothic" panose="020B0502020202020204" pitchFamily="34" charset="0"/>
              </a:rPr>
              <a:t>choreographic style</a:t>
            </a:r>
            <a:r>
              <a:rPr lang="en-GB" sz="1350" dirty="0">
                <a:latin typeface="Century Gothic" panose="020B0502020202020204" pitchFamily="34" charset="0"/>
              </a:rPr>
              <a:t>) of the </a:t>
            </a:r>
            <a:r>
              <a:rPr lang="en-GB" sz="1350" dirty="0" smtClean="0">
                <a:latin typeface="Century Gothic" panose="020B0502020202020204" pitchFamily="34" charset="0"/>
              </a:rPr>
              <a:t>choreographer</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influences affecting the development of the </a:t>
            </a:r>
            <a:r>
              <a:rPr lang="en-GB" sz="1350" dirty="0" smtClean="0">
                <a:latin typeface="Century Gothic" panose="020B0502020202020204" pitchFamily="34" charset="0"/>
              </a:rPr>
              <a:t>choreographer</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origins of the </a:t>
            </a:r>
            <a:r>
              <a:rPr lang="en-GB" sz="1350" dirty="0" smtClean="0">
                <a:latin typeface="Century Gothic" panose="020B0502020202020204" pitchFamily="34" charset="0"/>
              </a:rPr>
              <a:t>dance</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relationship between the dance and its </a:t>
            </a:r>
            <a:r>
              <a:rPr lang="en-GB" sz="1350" dirty="0" smtClean="0">
                <a:latin typeface="Century Gothic" panose="020B0502020202020204" pitchFamily="34" charset="0"/>
              </a:rPr>
              <a:t>context</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importance of the dance in the development of both the choreographer and the </a:t>
            </a:r>
            <a:r>
              <a:rPr lang="en-GB" sz="1350" dirty="0" smtClean="0">
                <a:latin typeface="Century Gothic" panose="020B0502020202020204" pitchFamily="34" charset="0"/>
              </a:rPr>
              <a:t>genre</a:t>
            </a:r>
          </a:p>
          <a:p>
            <a:endParaRPr lang="en-GB" sz="1350" dirty="0">
              <a:latin typeface="Century Gothic" panose="020B0502020202020204" pitchFamily="34" charset="0"/>
            </a:endParaRPr>
          </a:p>
          <a:p>
            <a:pPr marL="285750" indent="-285750">
              <a:buFont typeface="Arial" panose="020B0604020202020204" pitchFamily="34" charset="0"/>
              <a:buChar char="•"/>
            </a:pPr>
            <a:r>
              <a:rPr lang="en-GB" sz="1350" dirty="0" smtClean="0">
                <a:latin typeface="Century Gothic" panose="020B0502020202020204" pitchFamily="34" charset="0"/>
              </a:rPr>
              <a:t>the </a:t>
            </a:r>
            <a:r>
              <a:rPr lang="en-GB" sz="1350" dirty="0">
                <a:latin typeface="Century Gothic" panose="020B0502020202020204" pitchFamily="34" charset="0"/>
              </a:rPr>
              <a:t>similarities and differences between the dance and other works by the choreographer.</a:t>
            </a:r>
          </a:p>
          <a:p>
            <a:endParaRPr lang="en-GB" sz="1350" dirty="0" smtClean="0">
              <a:latin typeface="Century Gothic" panose="020B0502020202020204" pitchFamily="34" charset="0"/>
            </a:endParaRPr>
          </a:p>
          <a:p>
            <a:r>
              <a:rPr lang="en-GB" sz="1350" dirty="0" smtClean="0">
                <a:latin typeface="Century Gothic" panose="020B0502020202020204" pitchFamily="34" charset="0"/>
              </a:rPr>
              <a:t>It </a:t>
            </a:r>
            <a:r>
              <a:rPr lang="en-GB" sz="1350" dirty="0">
                <a:latin typeface="Century Gothic" panose="020B0502020202020204" pitchFamily="34" charset="0"/>
              </a:rPr>
              <a:t>will be necessary for students to have an understanding of other works related to </a:t>
            </a:r>
            <a:r>
              <a:rPr lang="en-GB" sz="1350" dirty="0" smtClean="0">
                <a:latin typeface="Century Gothic" panose="020B0502020202020204" pitchFamily="34" charset="0"/>
              </a:rPr>
              <a:t>the choreographer </a:t>
            </a:r>
            <a:r>
              <a:rPr lang="en-GB" sz="1350" dirty="0">
                <a:latin typeface="Century Gothic" panose="020B0502020202020204" pitchFamily="34" charset="0"/>
              </a:rPr>
              <a:t>to understand the development of the choreographer’s style and place of the </a:t>
            </a:r>
            <a:r>
              <a:rPr lang="en-GB" sz="1350" dirty="0" smtClean="0">
                <a:latin typeface="Century Gothic" panose="020B0502020202020204" pitchFamily="34" charset="0"/>
              </a:rPr>
              <a:t>set work </a:t>
            </a:r>
            <a:r>
              <a:rPr lang="en-GB" sz="1350" dirty="0">
                <a:latin typeface="Century Gothic" panose="020B0502020202020204" pitchFamily="34" charset="0"/>
              </a:rPr>
              <a:t>within the context of the area of study and the genre. </a:t>
            </a:r>
          </a:p>
          <a:p>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830345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726" y="159325"/>
            <a:ext cx="11691258" cy="7171194"/>
          </a:xfrm>
          <a:prstGeom prst="rect">
            <a:avLst/>
          </a:prstGeom>
          <a:noFill/>
        </p:spPr>
        <p:txBody>
          <a:bodyPr wrap="square" rtlCol="0">
            <a:spAutoFit/>
          </a:bodyPr>
          <a:lstStyle/>
          <a:p>
            <a:r>
              <a:rPr lang="en-GB" sz="3000" b="1" dirty="0" smtClean="0">
                <a:solidFill>
                  <a:srgbClr val="00CC99"/>
                </a:solidFill>
                <a:latin typeface="Century Gothic" panose="020B0502020202020204" pitchFamily="34" charset="0"/>
              </a:rPr>
              <a:t>COMPONENT 2 – CRITICAL ENGAGAMENT</a:t>
            </a:r>
            <a:endParaRPr lang="en-GB" dirty="0" smtClean="0">
              <a:solidFill>
                <a:srgbClr val="00CC99"/>
              </a:solidFill>
              <a:latin typeface="Century Gothic" panose="020B0502020202020204" pitchFamily="34" charset="0"/>
            </a:endParaRPr>
          </a:p>
          <a:p>
            <a:endParaRPr lang="en-GB" dirty="0">
              <a:latin typeface="Century Gothic" panose="020B0502020202020204" pitchFamily="34" charset="0"/>
            </a:endParaRPr>
          </a:p>
          <a:p>
            <a:r>
              <a:rPr lang="en-GB" sz="1500" b="1" dirty="0" smtClean="0">
                <a:solidFill>
                  <a:schemeClr val="tx2">
                    <a:lumMod val="60000"/>
                    <a:lumOff val="40000"/>
                  </a:schemeClr>
                </a:solidFill>
                <a:latin typeface="Century Gothic" panose="020B0502020202020204" pitchFamily="34" charset="0"/>
              </a:rPr>
              <a:t>What you’ll need to know about </a:t>
            </a:r>
            <a:r>
              <a:rPr lang="en-GB" sz="1500" b="1" dirty="0" err="1" smtClean="0">
                <a:solidFill>
                  <a:schemeClr val="tx2">
                    <a:lumMod val="60000"/>
                    <a:lumOff val="40000"/>
                  </a:schemeClr>
                </a:solidFill>
                <a:latin typeface="Century Gothic" panose="020B0502020202020204" pitchFamily="34" charset="0"/>
              </a:rPr>
              <a:t>Rambert</a:t>
            </a:r>
            <a:r>
              <a:rPr lang="en-GB" sz="1500" b="1" dirty="0" smtClean="0">
                <a:solidFill>
                  <a:schemeClr val="tx2">
                    <a:lumMod val="60000"/>
                    <a:lumOff val="40000"/>
                  </a:schemeClr>
                </a:solidFill>
                <a:latin typeface="Century Gothic" panose="020B0502020202020204" pitchFamily="34" charset="0"/>
              </a:rPr>
              <a:t> Dance Company (</a:t>
            </a:r>
            <a:r>
              <a:rPr lang="en-GB" sz="1500" b="1" dirty="0" err="1" smtClean="0">
                <a:solidFill>
                  <a:schemeClr val="tx2">
                    <a:lumMod val="60000"/>
                    <a:lumOff val="40000"/>
                  </a:schemeClr>
                </a:solidFill>
                <a:latin typeface="Century Gothic" panose="020B0502020202020204" pitchFamily="34" charset="0"/>
              </a:rPr>
              <a:t>Rambert</a:t>
            </a:r>
            <a:r>
              <a:rPr lang="en-GB" sz="1500" b="1" dirty="0" smtClean="0">
                <a:solidFill>
                  <a:schemeClr val="tx2">
                    <a:lumMod val="60000"/>
                    <a:lumOff val="40000"/>
                  </a:schemeClr>
                </a:solidFill>
                <a:latin typeface="Century Gothic" panose="020B0502020202020204" pitchFamily="34" charset="0"/>
              </a:rPr>
              <a:t>) and the Independent Contemporary Dance Scene in Britain (ICDS)</a:t>
            </a:r>
          </a:p>
          <a:p>
            <a:endParaRPr lang="en-GB" sz="1600" dirty="0" smtClean="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stylistic features of </a:t>
            </a:r>
            <a:r>
              <a:rPr lang="en-GB" sz="1500" dirty="0" smtClean="0">
                <a:latin typeface="Century Gothic" panose="020B0502020202020204" pitchFamily="34" charset="0"/>
              </a:rPr>
              <a:t>both </a:t>
            </a:r>
            <a:r>
              <a:rPr lang="en-GB" sz="1500" dirty="0" err="1" smtClean="0">
                <a:latin typeface="Century Gothic" panose="020B0502020202020204" pitchFamily="34" charset="0"/>
              </a:rPr>
              <a:t>Rambert</a:t>
            </a:r>
            <a:r>
              <a:rPr lang="en-GB" sz="1500" dirty="0" smtClean="0">
                <a:latin typeface="Century Gothic" panose="020B0502020202020204" pitchFamily="34" charset="0"/>
              </a:rPr>
              <a:t> (1966-2002) and ICDS (2002-), </a:t>
            </a:r>
            <a:r>
              <a:rPr lang="en-GB" sz="1500" dirty="0">
                <a:latin typeface="Century Gothic" panose="020B0502020202020204" pitchFamily="34" charset="0"/>
              </a:rPr>
              <a:t>and how these relate to the </a:t>
            </a:r>
            <a:r>
              <a:rPr lang="en-GB" sz="1500" dirty="0" smtClean="0">
                <a:latin typeface="Century Gothic" panose="020B0502020202020204" pitchFamily="34" charset="0"/>
              </a:rPr>
              <a:t>genres</a:t>
            </a:r>
          </a:p>
          <a:p>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choreographic </a:t>
            </a:r>
            <a:r>
              <a:rPr lang="en-GB" sz="1500" dirty="0" smtClean="0">
                <a:latin typeface="Century Gothic" panose="020B0502020202020204" pitchFamily="34" charset="0"/>
              </a:rPr>
              <a:t>approach </a:t>
            </a:r>
            <a:r>
              <a:rPr lang="en-GB" sz="1500" dirty="0">
                <a:latin typeface="Century Gothic" panose="020B0502020202020204" pitchFamily="34" charset="0"/>
              </a:rPr>
              <a:t>(the particular technique, movement style and </a:t>
            </a:r>
            <a:r>
              <a:rPr lang="en-GB" sz="1500" dirty="0" smtClean="0">
                <a:latin typeface="Century Gothic" panose="020B0502020202020204" pitchFamily="34" charset="0"/>
              </a:rPr>
              <a:t>choreographic style</a:t>
            </a:r>
            <a:r>
              <a:rPr lang="en-GB" sz="1500" dirty="0">
                <a:latin typeface="Century Gothic" panose="020B0502020202020204" pitchFamily="34" charset="0"/>
              </a:rPr>
              <a:t>) of </a:t>
            </a:r>
            <a:r>
              <a:rPr lang="en-GB" sz="1500" b="1" dirty="0">
                <a:latin typeface="Century Gothic" panose="020B0502020202020204" pitchFamily="34" charset="0"/>
              </a:rPr>
              <a:t>a minimum </a:t>
            </a:r>
            <a:r>
              <a:rPr lang="en-GB" sz="1500" b="1" dirty="0" smtClean="0">
                <a:latin typeface="Century Gothic" panose="020B0502020202020204" pitchFamily="34" charset="0"/>
              </a:rPr>
              <a:t>of two </a:t>
            </a:r>
            <a:r>
              <a:rPr lang="en-GB" sz="1500" b="1" dirty="0">
                <a:latin typeface="Century Gothic" panose="020B0502020202020204" pitchFamily="34" charset="0"/>
              </a:rPr>
              <a:t>named </a:t>
            </a:r>
            <a:r>
              <a:rPr lang="en-GB" sz="1500" b="1" dirty="0" smtClean="0">
                <a:latin typeface="Century Gothic" panose="020B0502020202020204" pitchFamily="34" charset="0"/>
              </a:rPr>
              <a:t>practitioners </a:t>
            </a:r>
            <a:r>
              <a:rPr lang="en-GB" sz="1500" dirty="0" smtClean="0">
                <a:latin typeface="Century Gothic" panose="020B0502020202020204" pitchFamily="34" charset="0"/>
              </a:rPr>
              <a:t>(see next pages) from </a:t>
            </a:r>
            <a:r>
              <a:rPr lang="en-GB" sz="1500" dirty="0" err="1" smtClean="0">
                <a:latin typeface="Century Gothic" panose="020B0502020202020204" pitchFamily="34" charset="0"/>
              </a:rPr>
              <a:t>Rambert</a:t>
            </a:r>
            <a:r>
              <a:rPr lang="en-GB" sz="1500" dirty="0" smtClean="0">
                <a:latin typeface="Century Gothic" panose="020B0502020202020204" pitchFamily="34" charset="0"/>
              </a:rPr>
              <a:t> and ICDS showing </a:t>
            </a:r>
            <a:r>
              <a:rPr lang="en-GB" sz="1500" dirty="0">
                <a:latin typeface="Century Gothic" panose="020B0502020202020204" pitchFamily="34" charset="0"/>
              </a:rPr>
              <a:t>the range </a:t>
            </a:r>
            <a:r>
              <a:rPr lang="en-GB" sz="1500" dirty="0" smtClean="0">
                <a:latin typeface="Century Gothic" panose="020B0502020202020204" pitchFamily="34" charset="0"/>
              </a:rPr>
              <a:t>within the genres, </a:t>
            </a:r>
            <a:r>
              <a:rPr lang="en-GB" sz="1500" dirty="0">
                <a:latin typeface="Century Gothic" panose="020B0502020202020204" pitchFamily="34" charset="0"/>
              </a:rPr>
              <a:t>including:</a:t>
            </a:r>
          </a:p>
          <a:p>
            <a:pPr marL="742950" lvl="1"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influences affecting the development of the named practitioner’s technique and </a:t>
            </a:r>
            <a:r>
              <a:rPr lang="en-GB" sz="1500" dirty="0" smtClean="0">
                <a:latin typeface="Century Gothic" panose="020B0502020202020204" pitchFamily="34" charset="0"/>
              </a:rPr>
              <a:t>style </a:t>
            </a:r>
          </a:p>
          <a:p>
            <a:pPr marL="742950" lvl="1" indent="-285750">
              <a:buFont typeface="Arial" panose="020B0604020202020204" pitchFamily="34" charset="0"/>
              <a:buChar char="•"/>
            </a:pPr>
            <a:r>
              <a:rPr lang="en-GB" sz="1500" dirty="0" smtClean="0">
                <a:latin typeface="Century Gothic" panose="020B0502020202020204" pitchFamily="34" charset="0"/>
              </a:rPr>
              <a:t>at </a:t>
            </a:r>
            <a:r>
              <a:rPr lang="en-GB" sz="1500" dirty="0">
                <a:latin typeface="Century Gothic" panose="020B0502020202020204" pitchFamily="34" charset="0"/>
              </a:rPr>
              <a:t>least two works from the two selected named practitioners, including the </a:t>
            </a:r>
            <a:r>
              <a:rPr lang="en-GB" sz="1500" dirty="0" smtClean="0">
                <a:latin typeface="Century Gothic" panose="020B0502020202020204" pitchFamily="34" charset="0"/>
              </a:rPr>
              <a:t>following features </a:t>
            </a:r>
            <a:r>
              <a:rPr lang="en-GB" sz="1500" dirty="0">
                <a:latin typeface="Century Gothic" panose="020B0502020202020204" pitchFamily="34" charset="0"/>
              </a:rPr>
              <a:t>of each work:</a:t>
            </a:r>
          </a:p>
          <a:p>
            <a:pPr marL="1657350" lvl="3" indent="-285750">
              <a:buFont typeface="Arial" panose="020B0604020202020204" pitchFamily="34" charset="0"/>
              <a:buChar char="•"/>
            </a:pPr>
            <a:r>
              <a:rPr lang="en-GB" sz="1500" dirty="0" smtClean="0">
                <a:latin typeface="Century Gothic" panose="020B0502020202020204" pitchFamily="34" charset="0"/>
              </a:rPr>
              <a:t>significance </a:t>
            </a:r>
            <a:r>
              <a:rPr lang="en-GB" sz="1500" dirty="0">
                <a:latin typeface="Century Gothic" panose="020B0502020202020204" pitchFamily="34" charset="0"/>
              </a:rPr>
              <a:t>of the character of each dance</a:t>
            </a:r>
          </a:p>
          <a:p>
            <a:pPr marL="1657350" lvl="3"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subject matter </a:t>
            </a:r>
            <a:r>
              <a:rPr lang="en-GB" sz="1500" dirty="0" smtClean="0">
                <a:latin typeface="Century Gothic" panose="020B0502020202020204" pitchFamily="34" charset="0"/>
              </a:rPr>
              <a:t>(e.g. </a:t>
            </a:r>
            <a:r>
              <a:rPr lang="en-GB" sz="1500" dirty="0">
                <a:latin typeface="Century Gothic" panose="020B0502020202020204" pitchFamily="34" charset="0"/>
              </a:rPr>
              <a:t>theme or topic) and its treatment</a:t>
            </a:r>
          </a:p>
          <a:p>
            <a:pPr marL="1657350" lvl="3"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form of the dance </a:t>
            </a:r>
            <a:r>
              <a:rPr lang="en-GB" sz="1500" dirty="0" smtClean="0">
                <a:latin typeface="Century Gothic" panose="020B0502020202020204" pitchFamily="34" charset="0"/>
              </a:rPr>
              <a:t>(e.g. </a:t>
            </a:r>
            <a:r>
              <a:rPr lang="en-GB" sz="1500" dirty="0">
                <a:latin typeface="Century Gothic" panose="020B0502020202020204" pitchFamily="34" charset="0"/>
              </a:rPr>
              <a:t>phrases, sections)</a:t>
            </a:r>
          </a:p>
          <a:p>
            <a:pPr marL="1657350" lvl="3"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Constituent features (page 16) of the dance and their relevance in embodying </a:t>
            </a:r>
            <a:r>
              <a:rPr lang="en-GB" sz="1500" dirty="0" smtClean="0">
                <a:latin typeface="Century Gothic" panose="020B0502020202020204" pitchFamily="34" charset="0"/>
              </a:rPr>
              <a:t>the subject </a:t>
            </a:r>
            <a:r>
              <a:rPr lang="en-GB" sz="1500" dirty="0">
                <a:latin typeface="Century Gothic" panose="020B0502020202020204" pitchFamily="34" charset="0"/>
              </a:rPr>
              <a:t>matter</a:t>
            </a:r>
          </a:p>
          <a:p>
            <a:pPr marL="742950" lvl="1"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importance of the practitioners’ works in the development of the genre in relation </a:t>
            </a:r>
            <a:r>
              <a:rPr lang="en-GB" sz="1500" dirty="0" smtClean="0">
                <a:latin typeface="Century Gothic" panose="020B0502020202020204" pitchFamily="34" charset="0"/>
              </a:rPr>
              <a:t>to </a:t>
            </a:r>
            <a:r>
              <a:rPr lang="en-GB" sz="1500" dirty="0" err="1" smtClean="0">
                <a:latin typeface="Century Gothic" panose="020B0502020202020204" pitchFamily="34" charset="0"/>
              </a:rPr>
              <a:t>Rambert</a:t>
            </a:r>
            <a:r>
              <a:rPr lang="en-GB" sz="1500" dirty="0" smtClean="0">
                <a:latin typeface="Century Gothic" panose="020B0502020202020204" pitchFamily="34" charset="0"/>
              </a:rPr>
              <a:t> and ICDS</a:t>
            </a:r>
          </a:p>
          <a:p>
            <a:pPr lvl="1"/>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relationship between the development of the genre and its context, </a:t>
            </a:r>
            <a:r>
              <a:rPr lang="en-GB" sz="1500" dirty="0" smtClean="0">
                <a:latin typeface="Century Gothic" panose="020B0502020202020204" pitchFamily="34" charset="0"/>
              </a:rPr>
              <a:t>i.e. </a:t>
            </a:r>
            <a:r>
              <a:rPr lang="en-GB" sz="1500" dirty="0">
                <a:latin typeface="Century Gothic" panose="020B0502020202020204" pitchFamily="34" charset="0"/>
              </a:rPr>
              <a:t>the position of </a:t>
            </a:r>
            <a:r>
              <a:rPr lang="en-GB" sz="1500" dirty="0" smtClean="0">
                <a:latin typeface="Century Gothic" panose="020B0502020202020204" pitchFamily="34" charset="0"/>
              </a:rPr>
              <a:t>the genre </a:t>
            </a:r>
            <a:r>
              <a:rPr lang="en-GB" sz="1500" dirty="0">
                <a:latin typeface="Century Gothic" panose="020B0502020202020204" pitchFamily="34" charset="0"/>
              </a:rPr>
              <a:t>within </a:t>
            </a:r>
            <a:r>
              <a:rPr lang="en-GB" sz="1500" dirty="0" smtClean="0">
                <a:latin typeface="Century Gothic" panose="020B0502020202020204" pitchFamily="34" charset="0"/>
              </a:rPr>
              <a:t>history, culture </a:t>
            </a:r>
            <a:r>
              <a:rPr lang="en-GB" sz="1500" dirty="0">
                <a:latin typeface="Century Gothic" panose="020B0502020202020204" pitchFamily="34" charset="0"/>
              </a:rPr>
              <a:t>and </a:t>
            </a:r>
            <a:r>
              <a:rPr lang="en-GB" sz="1500" dirty="0" smtClean="0">
                <a:latin typeface="Century Gothic" panose="020B0502020202020204" pitchFamily="34" charset="0"/>
              </a:rPr>
              <a:t>society</a:t>
            </a:r>
          </a:p>
          <a:p>
            <a:endParaRPr lang="en-GB" sz="1500" dirty="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the </a:t>
            </a:r>
            <a:r>
              <a:rPr lang="en-GB" sz="1500" dirty="0">
                <a:latin typeface="Century Gothic" panose="020B0502020202020204" pitchFamily="34" charset="0"/>
              </a:rPr>
              <a:t>genre’s capacity to reflect and challenge </a:t>
            </a:r>
            <a:r>
              <a:rPr lang="en-GB" sz="1500" dirty="0" smtClean="0">
                <a:latin typeface="Century Gothic" panose="020B0502020202020204" pitchFamily="34" charset="0"/>
              </a:rPr>
              <a:t>society</a:t>
            </a:r>
          </a:p>
          <a:p>
            <a:endParaRPr lang="en-GB" sz="1500" dirty="0" smtClean="0">
              <a:latin typeface="Century Gothic" panose="020B0502020202020204" pitchFamily="34" charset="0"/>
            </a:endParaRPr>
          </a:p>
          <a:p>
            <a:pPr marL="285750" indent="-285750">
              <a:buFont typeface="Arial" panose="020B0604020202020204" pitchFamily="34" charset="0"/>
              <a:buChar char="•"/>
            </a:pPr>
            <a:r>
              <a:rPr lang="en-GB" sz="1500" dirty="0" smtClean="0">
                <a:latin typeface="Century Gothic" panose="020B0502020202020204" pitchFamily="34" charset="0"/>
              </a:rPr>
              <a:t>terminology </a:t>
            </a:r>
            <a:r>
              <a:rPr lang="en-GB" sz="1500" dirty="0">
                <a:latin typeface="Century Gothic" panose="020B0502020202020204" pitchFamily="34" charset="0"/>
              </a:rPr>
              <a:t>specific to the genre</a:t>
            </a:r>
          </a:p>
          <a:p>
            <a:endParaRPr lang="en-GB" sz="1500" dirty="0" smtClean="0">
              <a:latin typeface="Century Gothic" panose="020B0502020202020204" pitchFamily="34" charset="0"/>
            </a:endParaRPr>
          </a:p>
          <a:p>
            <a:r>
              <a:rPr lang="en-GB" sz="1500" dirty="0" smtClean="0">
                <a:latin typeface="Century Gothic" panose="020B0502020202020204" pitchFamily="34" charset="0"/>
              </a:rPr>
              <a:t>The </a:t>
            </a:r>
            <a:r>
              <a:rPr lang="en-GB" sz="1500" dirty="0">
                <a:latin typeface="Century Gothic" panose="020B0502020202020204" pitchFamily="34" charset="0"/>
              </a:rPr>
              <a:t>professional dance works (either in visual or written format) should be in the public </a:t>
            </a:r>
            <a:r>
              <a:rPr lang="en-GB" sz="1500" dirty="0" smtClean="0">
                <a:latin typeface="Century Gothic" panose="020B0502020202020204" pitchFamily="34" charset="0"/>
              </a:rPr>
              <a:t>domain and </a:t>
            </a:r>
            <a:r>
              <a:rPr lang="en-GB" sz="1500" dirty="0">
                <a:latin typeface="Century Gothic" panose="020B0502020202020204" pitchFamily="34" charset="0"/>
              </a:rPr>
              <a:t>easily accessible to </a:t>
            </a:r>
            <a:r>
              <a:rPr lang="en-GB" sz="1500" dirty="0" smtClean="0">
                <a:latin typeface="Century Gothic" panose="020B0502020202020204" pitchFamily="34" charset="0"/>
              </a:rPr>
              <a:t>examiners. Students </a:t>
            </a:r>
            <a:r>
              <a:rPr lang="en-GB" sz="1500" dirty="0">
                <a:latin typeface="Century Gothic" panose="020B0502020202020204" pitchFamily="34" charset="0"/>
              </a:rPr>
              <a:t>will be required to respond to both short questions and essay questions on </a:t>
            </a:r>
            <a:r>
              <a:rPr lang="en-GB" sz="1500" dirty="0" smtClean="0">
                <a:latin typeface="Century Gothic" panose="020B0502020202020204" pitchFamily="34" charset="0"/>
              </a:rPr>
              <a:t>the compulsory </a:t>
            </a:r>
            <a:r>
              <a:rPr lang="en-GB" sz="1500" dirty="0">
                <a:latin typeface="Century Gothic" panose="020B0502020202020204" pitchFamily="34" charset="0"/>
              </a:rPr>
              <a:t>set work and corresponding area of study in the written exam.</a:t>
            </a:r>
          </a:p>
          <a:p>
            <a:endParaRPr lang="en-GB" sz="1600" dirty="0">
              <a:latin typeface="Century Gothic" panose="020B0502020202020204" pitchFamily="34" charset="0"/>
            </a:endParaRPr>
          </a:p>
          <a:p>
            <a:endParaRPr lang="en-GB" sz="2000" dirty="0" smtClean="0">
              <a:latin typeface="Century Gothic" panose="020B0502020202020204" pitchFamily="34" charset="0"/>
            </a:endParaRPr>
          </a:p>
        </p:txBody>
      </p:sp>
    </p:spTree>
    <p:extLst>
      <p:ext uri="{BB962C8B-B14F-4D97-AF65-F5344CB8AC3E}">
        <p14:creationId xmlns:p14="http://schemas.microsoft.com/office/powerpoint/2010/main" val="2591513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97"/>
          <p:cNvGraphicFramePr/>
          <p:nvPr>
            <p:extLst>
              <p:ext uri="{D42A27DB-BD31-4B8C-83A1-F6EECF244321}">
                <p14:modId xmlns:p14="http://schemas.microsoft.com/office/powerpoint/2010/main" val="3495687688"/>
              </p:ext>
            </p:extLst>
          </p:nvPr>
        </p:nvGraphicFramePr>
        <p:xfrm>
          <a:off x="307702" y="370611"/>
          <a:ext cx="11734339" cy="6193163"/>
        </p:xfrm>
        <a:graphic>
          <a:graphicData uri="http://schemas.openxmlformats.org/drawingml/2006/table">
            <a:tbl>
              <a:tblPr firstRow="1" firstCol="1" bandRow="1"/>
              <a:tblGrid>
                <a:gridCol w="3764477">
                  <a:extLst>
                    <a:ext uri="{9D8B030D-6E8A-4147-A177-3AD203B41FA5}">
                      <a16:colId xmlns:a16="http://schemas.microsoft.com/office/drawing/2014/main" val="20000"/>
                    </a:ext>
                  </a:extLst>
                </a:gridCol>
                <a:gridCol w="2933242">
                  <a:extLst>
                    <a:ext uri="{9D8B030D-6E8A-4147-A177-3AD203B41FA5}">
                      <a16:colId xmlns:a16="http://schemas.microsoft.com/office/drawing/2014/main" val="20001"/>
                    </a:ext>
                  </a:extLst>
                </a:gridCol>
                <a:gridCol w="2529169">
                  <a:extLst>
                    <a:ext uri="{9D8B030D-6E8A-4147-A177-3AD203B41FA5}">
                      <a16:colId xmlns:a16="http://schemas.microsoft.com/office/drawing/2014/main" val="3705504645"/>
                    </a:ext>
                  </a:extLst>
                </a:gridCol>
                <a:gridCol w="2507451">
                  <a:extLst>
                    <a:ext uri="{9D8B030D-6E8A-4147-A177-3AD203B41FA5}">
                      <a16:colId xmlns:a16="http://schemas.microsoft.com/office/drawing/2014/main" val="20003"/>
                    </a:ext>
                  </a:extLst>
                </a:gridCol>
              </a:tblGrid>
              <a:tr h="385175">
                <a:tc>
                  <a:txBody>
                    <a:bodyPr/>
                    <a:lstStyle/>
                    <a:p>
                      <a:pPr lvl="0" algn="l">
                        <a:defRPr sz="1800"/>
                      </a:pPr>
                      <a:endParaRPr dirty="0"/>
                    </a:p>
                  </a:txBody>
                  <a:tcPr marL="63500" marR="63500" marT="63500" marB="63500" horzOverflow="overflow">
                    <a:no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Y12 - </a:t>
                      </a:r>
                      <a:r>
                        <a:rPr b="1" dirty="0" smtClean="0">
                          <a:latin typeface="Century Gothic"/>
                          <a:ea typeface="Century Gothic"/>
                          <a:cs typeface="Century Gothic"/>
                          <a:sym typeface="Century Gothic"/>
                        </a:rPr>
                        <a:t>Autumn</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Y12 - </a:t>
                      </a:r>
                      <a:r>
                        <a:rPr b="1" dirty="0" smtClean="0">
                          <a:latin typeface="Century Gothic"/>
                          <a:ea typeface="Century Gothic"/>
                          <a:cs typeface="Century Gothic"/>
                          <a:sym typeface="Century Gothic"/>
                        </a:rPr>
                        <a:t>Spring</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Y12 - </a:t>
                      </a:r>
                      <a:r>
                        <a:rPr b="1" dirty="0" smtClean="0">
                          <a:latin typeface="Century Gothic"/>
                          <a:ea typeface="Century Gothic"/>
                          <a:cs typeface="Century Gothic"/>
                          <a:sym typeface="Century Gothic"/>
                        </a:rPr>
                        <a:t>Summer</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extLst>
                  <a:ext uri="{0D108BD9-81ED-4DB2-BD59-A6C34878D82A}">
                    <a16:rowId xmlns:a16="http://schemas.microsoft.com/office/drawing/2014/main" val="10000"/>
                  </a:ext>
                </a:extLst>
              </a:tr>
              <a:tr h="732857">
                <a:tc>
                  <a:txBody>
                    <a:bodyPr/>
                    <a:lstStyle/>
                    <a:p>
                      <a:pPr lvl="0" algn="l">
                        <a:defRPr sz="1800" b="0" i="0">
                          <a:solidFill>
                            <a:srgbClr val="000000"/>
                          </a:solidFill>
                        </a:defRPr>
                      </a:pPr>
                      <a:r>
                        <a:rPr sz="1200" b="1" dirty="0">
                          <a:latin typeface="Century Gothic"/>
                          <a:ea typeface="Century Gothic"/>
                          <a:cs typeface="Century Gothic"/>
                          <a:sym typeface="Century Gothic"/>
                        </a:rPr>
                        <a:t>A01: </a:t>
                      </a:r>
                      <a:r>
                        <a:rPr lang="en-GB" sz="1200" dirty="0" smtClean="0">
                          <a:latin typeface="Century Gothic"/>
                          <a:ea typeface="Century Gothic"/>
                          <a:cs typeface="Century Gothic"/>
                          <a:sym typeface="Century Gothic"/>
                        </a:rPr>
                        <a:t>Perform dance through the application of physical, technical, interpretative and performance skills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Revisiting</a:t>
                      </a:r>
                      <a:r>
                        <a:rPr lang="en-GB" sz="1200" baseline="0" dirty="0" smtClean="0">
                          <a:latin typeface="Century Gothic"/>
                          <a:ea typeface="Century Gothic"/>
                          <a:cs typeface="Century Gothic"/>
                          <a:sym typeface="Century Gothic"/>
                        </a:rPr>
                        <a:t> safe and effective performance skills</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rowSpan="2" gridSpan="2">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lang="en-GB" sz="1200" dirty="0" smtClean="0">
                          <a:latin typeface="Century Gothic"/>
                          <a:ea typeface="Century Gothic"/>
                          <a:cs typeface="Century Gothic"/>
                          <a:sym typeface="Century Gothic"/>
                        </a:rPr>
                        <a:t>Preparing for Y13 NEA: Choreograph</a:t>
                      </a:r>
                      <a:r>
                        <a:rPr lang="en-GB" sz="1200" baseline="0" dirty="0" smtClean="0">
                          <a:latin typeface="Century Gothic"/>
                          <a:ea typeface="Century Gothic"/>
                          <a:cs typeface="Century Gothic"/>
                          <a:sym typeface="Century Gothic"/>
                        </a:rPr>
                        <a:t> and perform s</a:t>
                      </a:r>
                      <a:r>
                        <a:rPr lang="en-GB" sz="1200" dirty="0" smtClean="0">
                          <a:latin typeface="Century Gothic"/>
                          <a:ea typeface="Century Gothic"/>
                          <a:cs typeface="Century Gothic"/>
                          <a:sym typeface="Century Gothic"/>
                        </a:rPr>
                        <a:t>olo repertory in the style of a selected practitioner</a:t>
                      </a: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endParaRPr sz="1200" dirty="0">
                        <a:latin typeface="Century Gothic"/>
                        <a:ea typeface="Century Gothic"/>
                        <a:cs typeface="Century Gothic"/>
                        <a:sym typeface="Century Gothic"/>
                      </a:endParaRPr>
                    </a:p>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lang="en-GB" sz="1200" dirty="0" smtClean="0">
                          <a:latin typeface="Century Gothic"/>
                          <a:ea typeface="Century Gothic"/>
                          <a:cs typeface="Century Gothic"/>
                          <a:sym typeface="Century Gothic"/>
                        </a:rPr>
                        <a:t>Preparing for Y13 NEA: Choreograph</a:t>
                      </a:r>
                      <a:r>
                        <a:rPr lang="en-GB" sz="1200" baseline="0" dirty="0" smtClean="0">
                          <a:latin typeface="Century Gothic"/>
                          <a:ea typeface="Century Gothic"/>
                          <a:cs typeface="Century Gothic"/>
                          <a:sym typeface="Century Gothic"/>
                        </a:rPr>
                        <a:t> and perform as part of a quartet (any dance style applicable to the specification)</a:t>
                      </a:r>
                      <a:endParaRPr lang="en-GB" sz="1200" dirty="0" smtClean="0">
                        <a:latin typeface="Century Gothic"/>
                        <a:ea typeface="Century Gothic"/>
                        <a:cs typeface="Century Gothic"/>
                        <a:sym typeface="Century Gothic"/>
                      </a:endParaRPr>
                    </a:p>
                  </a:txBody>
                  <a:tcPr marL="63500" marR="63500" marT="63500" marB="63500" anchor="ctr" horzOverflow="overflow">
                    <a:solidFill>
                      <a:srgbClr val="EBEBEB"/>
                    </a:solidFill>
                  </a:tcPr>
                </a:tc>
                <a:tc rowSpan="2" hMerge="1">
                  <a:txBody>
                    <a:bodyPr/>
                    <a:lstStyle/>
                    <a:p>
                      <a:pPr lvl="0" algn="l">
                        <a:defRPr sz="1800" b="0" i="0"/>
                      </a:pP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1"/>
                  </a:ext>
                </a:extLst>
              </a:tr>
              <a:tr h="801946">
                <a:tc>
                  <a:txBody>
                    <a:bodyPr/>
                    <a:lstStyle/>
                    <a:p>
                      <a:pPr lvl="0" algn="l">
                        <a:defRPr sz="1800" b="0" i="0">
                          <a:solidFill>
                            <a:srgbClr val="000000"/>
                          </a:solidFill>
                        </a:defRPr>
                      </a:pPr>
                      <a:r>
                        <a:rPr sz="1200" b="1" dirty="0">
                          <a:latin typeface="Century Gothic"/>
                          <a:ea typeface="Century Gothic"/>
                          <a:cs typeface="Century Gothic"/>
                          <a:sym typeface="Century Gothic"/>
                        </a:rPr>
                        <a:t>A02: </a:t>
                      </a:r>
                      <a:r>
                        <a:rPr lang="en-GB" sz="1200" dirty="0" smtClean="0">
                          <a:latin typeface="Century Gothic"/>
                          <a:ea typeface="Century Gothic"/>
                          <a:cs typeface="Century Gothic"/>
                          <a:sym typeface="Century Gothic"/>
                        </a:rPr>
                        <a:t> Create dance applying choreographic skills to communicate artistic intention</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Revisiting</a:t>
                      </a:r>
                      <a:r>
                        <a:rPr lang="en-GB" sz="1200" baseline="0" dirty="0" smtClean="0">
                          <a:latin typeface="Century Gothic"/>
                          <a:ea typeface="Century Gothic"/>
                          <a:cs typeface="Century Gothic"/>
                          <a:sym typeface="Century Gothic"/>
                        </a:rPr>
                        <a:t> choreographic skills</a:t>
                      </a:r>
                      <a:endParaRPr lang="en-GB"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gridSpan="2" vMerge="1">
                  <a:txBody>
                    <a:bodyPr/>
                    <a:lstStyle/>
                    <a:p>
                      <a:endParaRPr lang="en-GB"/>
                    </a:p>
                  </a:txBody>
                  <a:tcPr/>
                </a:tc>
                <a:tc hMerge="1" vMerge="1">
                  <a:txBody>
                    <a:bodyPr/>
                    <a:lstStyle/>
                    <a:p>
                      <a:pPr lvl="0" algn="l">
                        <a:defRPr sz="1800" b="0" i="0"/>
                      </a:pP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2"/>
                  </a:ext>
                </a:extLst>
              </a:tr>
              <a:tr h="911743">
                <a:tc>
                  <a:txBody>
                    <a:bodyPr/>
                    <a:lstStyle/>
                    <a:p>
                      <a:pPr lvl="0" algn="l">
                        <a:defRPr sz="1800" b="0" i="0">
                          <a:solidFill>
                            <a:srgbClr val="000000"/>
                          </a:solidFill>
                        </a:defRPr>
                      </a:pPr>
                      <a:r>
                        <a:rPr sz="1200" b="1" dirty="0">
                          <a:latin typeface="Century Gothic"/>
                          <a:ea typeface="Century Gothic"/>
                          <a:cs typeface="Century Gothic"/>
                          <a:sym typeface="Century Gothic"/>
                        </a:rPr>
                        <a:t>A03:</a:t>
                      </a:r>
                      <a:r>
                        <a:rPr sz="1200" dirty="0">
                          <a:latin typeface="Century Gothic"/>
                          <a:ea typeface="Century Gothic"/>
                          <a:cs typeface="Century Gothic"/>
                          <a:sym typeface="Century Gothic"/>
                        </a:rPr>
                        <a:t> </a:t>
                      </a:r>
                      <a:r>
                        <a:rPr lang="en-GB" sz="1200" dirty="0" smtClean="0">
                          <a:latin typeface="Century Gothic"/>
                          <a:ea typeface="Century Gothic"/>
                          <a:cs typeface="Century Gothic"/>
                          <a:sym typeface="Century Gothic"/>
                        </a:rPr>
                        <a:t>Demonstrate knowledge and understanding of performance and choreography from different periods and genres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r>
                        <a:rPr lang="en-US" sz="1200" dirty="0" err="1" smtClean="0">
                          <a:latin typeface="Century Gothic" panose="020B0502020202020204" pitchFamily="34" charset="0"/>
                        </a:rPr>
                        <a:t>Rambert</a:t>
                      </a:r>
                      <a:r>
                        <a:rPr lang="en-US" sz="1200" dirty="0" smtClean="0">
                          <a:latin typeface="Century Gothic" panose="020B0502020202020204" pitchFamily="34" charset="0"/>
                        </a:rPr>
                        <a:t> Dance 1966-2002: Christopher</a:t>
                      </a:r>
                      <a:r>
                        <a:rPr lang="en-US" sz="1200" baseline="0" dirty="0" smtClean="0">
                          <a:latin typeface="Century Gothic" panose="020B0502020202020204" pitchFamily="34" charset="0"/>
                        </a:rPr>
                        <a:t> Bruce</a:t>
                      </a:r>
                      <a:r>
                        <a:rPr lang="en-US" sz="1200" dirty="0" smtClean="0">
                          <a:latin typeface="Century Gothic" panose="020B0502020202020204" pitchFamily="34" charset="0"/>
                        </a:rPr>
                        <a:t> </a:t>
                      </a:r>
                      <a:endParaRPr lang="en-US" sz="1200" dirty="0">
                        <a:latin typeface="Century Gothic" panose="020B0502020202020204" pitchFamily="34" charset="0"/>
                      </a:endParaRPr>
                    </a:p>
                  </a:txBody>
                  <a:tcPr marL="63500" marR="63500" marT="63500" marB="63500" anchor="ctr" horzOverflow="overflow">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entury Gothic" panose="020B0502020202020204" pitchFamily="34" charset="0"/>
                        </a:rPr>
                        <a:t>Rambert</a:t>
                      </a:r>
                      <a:r>
                        <a:rPr lang="en-US" sz="1200" dirty="0" smtClean="0">
                          <a:latin typeface="Century Gothic" panose="020B0502020202020204" pitchFamily="34" charset="0"/>
                        </a:rPr>
                        <a:t> Dance 1966-2002: Robert North</a:t>
                      </a:r>
                    </a:p>
                    <a:p>
                      <a:endParaRPr lang="en-US" sz="1200" dirty="0">
                        <a:latin typeface="Century Gothic" panose="020B0502020202020204" pitchFamily="34" charset="0"/>
                      </a:endParaRPr>
                    </a:p>
                  </a:txBody>
                  <a:tcPr marL="63500" marR="63500" marT="63500" marB="63500" anchor="ctr" horzOverflow="overflow">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smtClean="0">
                          <a:latin typeface="Century Gothic" panose="020B0502020202020204" pitchFamily="34" charset="0"/>
                        </a:rPr>
                        <a:t>Rambert</a:t>
                      </a:r>
                      <a:r>
                        <a:rPr lang="en-US" sz="1200" dirty="0" smtClean="0">
                          <a:latin typeface="Century Gothic" panose="020B0502020202020204" pitchFamily="34" charset="0"/>
                        </a:rPr>
                        <a:t> Dance 1966-2002: Richard Alston</a:t>
                      </a:r>
                    </a:p>
                    <a:p>
                      <a:endParaRPr lang="en-US" dirty="0"/>
                    </a:p>
                  </a:txBody>
                  <a:tcPr marL="63500" marR="63500" marT="63500" marB="63500" anchor="ctr" horzOverflow="overflow">
                    <a:solidFill>
                      <a:srgbClr val="EBEBEB"/>
                    </a:solidFill>
                  </a:tcPr>
                </a:tc>
                <a:extLst>
                  <a:ext uri="{0D108BD9-81ED-4DB2-BD59-A6C34878D82A}">
                    <a16:rowId xmlns:a16="http://schemas.microsoft.com/office/drawing/2014/main" val="10003"/>
                  </a:ext>
                </a:extLst>
              </a:tr>
              <a:tr h="1175026">
                <a:tc>
                  <a:txBody>
                    <a:bodyPr/>
                    <a:lstStyle/>
                    <a:p>
                      <a:pPr lvl="0" algn="l">
                        <a:defRPr sz="1800" b="0" i="0">
                          <a:solidFill>
                            <a:srgbClr val="000000"/>
                          </a:solidFill>
                        </a:defRPr>
                      </a:pPr>
                      <a:r>
                        <a:rPr sz="1200" b="1" dirty="0">
                          <a:latin typeface="Century Gothic"/>
                          <a:ea typeface="Century Gothic"/>
                          <a:cs typeface="Century Gothic"/>
                          <a:sym typeface="Century Gothic"/>
                        </a:rPr>
                        <a:t>A04:</a:t>
                      </a:r>
                      <a:r>
                        <a:rPr sz="1200" dirty="0">
                          <a:latin typeface="Century Gothic"/>
                          <a:ea typeface="Century Gothic"/>
                          <a:cs typeface="Century Gothic"/>
                          <a:sym typeface="Century Gothic"/>
                        </a:rPr>
                        <a:t> </a:t>
                      </a:r>
                      <a:r>
                        <a:rPr lang="en-GB" sz="1200" dirty="0" smtClean="0">
                          <a:latin typeface="Century Gothic"/>
                          <a:ea typeface="Century Gothic"/>
                          <a:cs typeface="Century Gothic"/>
                          <a:sym typeface="Century Gothic"/>
                        </a:rPr>
                        <a:t>Critically appreciate and assess performance and choreography through making analytical, interpretative and evaluative judgements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Set work: Rooster (</a:t>
                      </a:r>
                      <a:r>
                        <a:rPr lang="en-GB" sz="1200" dirty="0" err="1" smtClean="0">
                          <a:latin typeface="Century Gothic"/>
                          <a:ea typeface="Century Gothic"/>
                          <a:cs typeface="Century Gothic"/>
                          <a:sym typeface="Century Gothic"/>
                        </a:rPr>
                        <a:t>Rambert</a:t>
                      </a:r>
                      <a:r>
                        <a:rPr lang="en-GB" sz="1200" dirty="0" smtClean="0">
                          <a:latin typeface="Century Gothic"/>
                          <a:ea typeface="Century Gothic"/>
                          <a:cs typeface="Century Gothic"/>
                          <a:sym typeface="Century Gothic"/>
                        </a:rPr>
                        <a:t> premiere – 1994)</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Ghost Dances (1981)</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Swansong (1987)</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smtClean="0">
                          <a:latin typeface="Century Gothic"/>
                          <a:ea typeface="Century Gothic"/>
                          <a:cs typeface="Century Gothic"/>
                          <a:sym typeface="Century Gothic"/>
                        </a:rPr>
                        <a:t>Lonely Town, Lonely Street (1981)</a:t>
                      </a:r>
                      <a:endParaRPr sz="1200" dirty="0">
                        <a:latin typeface="Century Gothic"/>
                        <a:ea typeface="Century Gothic"/>
                        <a:cs typeface="Century Gothic"/>
                        <a:sym typeface="Century Gothic"/>
                      </a:endParaRPr>
                    </a:p>
                    <a:p>
                      <a:pPr lvl="0" algn="l">
                        <a:defRPr sz="1800" b="0" i="0"/>
                      </a:pPr>
                      <a:endParaRPr sz="1200" dirty="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Death and the Maiden (1981)</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err="1" smtClean="0">
                          <a:latin typeface="Century Gothic"/>
                          <a:ea typeface="Century Gothic"/>
                          <a:cs typeface="Century Gothic"/>
                          <a:sym typeface="Century Gothic"/>
                        </a:rPr>
                        <a:t>Pulcinella</a:t>
                      </a:r>
                      <a:r>
                        <a:rPr lang="en-GB" sz="1200" dirty="0" smtClean="0">
                          <a:latin typeface="Century Gothic"/>
                          <a:ea typeface="Century Gothic"/>
                          <a:cs typeface="Century Gothic"/>
                          <a:sym typeface="Century Gothic"/>
                        </a:rPr>
                        <a:t> (1987)</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Soda Lake (1981/6)</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4"/>
                  </a:ext>
                </a:extLst>
              </a:tr>
              <a:tr h="999504">
                <a:tc>
                  <a:txBody>
                    <a:bodyPr/>
                    <a:lstStyle/>
                    <a:p>
                      <a:pPr lvl="0" algn="l">
                        <a:defRPr sz="1800" b="0" i="0">
                          <a:solidFill>
                            <a:srgbClr val="000000"/>
                          </a:solidFill>
                        </a:defRPr>
                      </a:pPr>
                      <a:r>
                        <a:rPr sz="1200" b="1">
                          <a:latin typeface="Century Gothic"/>
                          <a:ea typeface="Century Gothic"/>
                          <a:cs typeface="Century Gothic"/>
                          <a:sym typeface="Century Gothic"/>
                        </a:rPr>
                        <a:t>Assessment</a:t>
                      </a:r>
                    </a:p>
                  </a:txBody>
                  <a:tcPr marL="63500" marR="63500" marT="63500" marB="63500" anchor="ctr" horzOverflow="overflow">
                    <a:solidFill>
                      <a:srgbClr val="D4FB79"/>
                    </a:solidFill>
                  </a:tcPr>
                </a:tc>
                <a:tc gridSpan="3">
                  <a:txBody>
                    <a:bodyPr/>
                    <a:lstStyle/>
                    <a:p>
                      <a:pPr lvl="0" algn="l">
                        <a:defRPr sz="1800" b="0" i="0"/>
                      </a:pPr>
                      <a:r>
                        <a:rPr lang="en-GB" sz="1200" dirty="0" smtClean="0">
                          <a:latin typeface="Century Gothic"/>
                          <a:ea typeface="Century Gothic"/>
                          <a:cs typeface="Century Gothic"/>
                          <a:sym typeface="Century Gothic"/>
                        </a:rPr>
                        <a:t>Termly</a:t>
                      </a:r>
                      <a:r>
                        <a:rPr lang="en-GB" sz="1200" baseline="0" dirty="0" smtClean="0">
                          <a:latin typeface="Century Gothic"/>
                          <a:ea typeface="Century Gothic"/>
                          <a:cs typeface="Century Gothic"/>
                          <a:sym typeface="Century Gothic"/>
                        </a:rPr>
                        <a:t> w</a:t>
                      </a:r>
                      <a:r>
                        <a:rPr lang="en-GB" sz="1200" dirty="0" smtClean="0">
                          <a:latin typeface="Century Gothic"/>
                          <a:ea typeface="Century Gothic"/>
                          <a:cs typeface="Century Gothic"/>
                          <a:sym typeface="Century Gothic"/>
                        </a:rPr>
                        <a:t>ritten and practical assessments.</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Mock NEA assessments in solo and quartet (Summer). Mock C2 assessment (Summer).</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Opportunities to self-</a:t>
                      </a:r>
                      <a:r>
                        <a:rPr lang="en-GB" sz="1200" baseline="0" dirty="0" smtClean="0">
                          <a:latin typeface="Century Gothic"/>
                          <a:ea typeface="Century Gothic"/>
                          <a:cs typeface="Century Gothic"/>
                          <a:sym typeface="Century Gothic"/>
                        </a:rPr>
                        <a:t> and peer-assess using AQA assessment criteria.</a:t>
                      </a:r>
                      <a:endParaRPr lang="en-GB" sz="1200" dirty="0" smtClean="0">
                        <a:latin typeface="Century Gothic"/>
                        <a:ea typeface="Century Gothic"/>
                        <a:cs typeface="Century Gothic"/>
                        <a:sym typeface="Century Gothic"/>
                      </a:endParaRPr>
                    </a:p>
                  </a:txBody>
                  <a:tcPr marL="63500" marR="63500" marT="63500" marB="63500" anchor="ctr" horzOverflow="overflow">
                    <a:solidFill>
                      <a:srgbClr val="EBEBEB"/>
                    </a:solidFill>
                  </a:tcPr>
                </a:tc>
                <a:tc hMerge="1">
                  <a:txBody>
                    <a:bodyPr/>
                    <a:lstStyle/>
                    <a:p>
                      <a:endParaRPr lang="en-GB"/>
                    </a:p>
                  </a:txBody>
                  <a:tcPr/>
                </a:tc>
                <a:tc hMerge="1">
                  <a:txBody>
                    <a:bodyPr/>
                    <a:lstStyle/>
                    <a:p>
                      <a:pPr lvl="0" algn="l">
                        <a:defRPr sz="1800" b="0" i="0"/>
                      </a:pP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5"/>
                  </a:ext>
                </a:extLst>
              </a:tr>
              <a:tr h="999504">
                <a:tc>
                  <a:txBody>
                    <a:bodyPr/>
                    <a:lstStyle/>
                    <a:p>
                      <a:pPr lvl="0" algn="l">
                        <a:defRPr sz="1800" b="0" i="0">
                          <a:solidFill>
                            <a:srgbClr val="000000"/>
                          </a:solidFill>
                        </a:defRPr>
                      </a:pPr>
                      <a:r>
                        <a:rPr lang="en-GB" sz="1200" b="1" dirty="0" smtClean="0">
                          <a:latin typeface="Century Gothic"/>
                          <a:ea typeface="Century Gothic"/>
                          <a:cs typeface="Century Gothic"/>
                          <a:sym typeface="Century Gothic"/>
                        </a:rPr>
                        <a:t>Extra-curricular </a:t>
                      </a:r>
                      <a:endParaRPr sz="1200" b="1" dirty="0">
                        <a:latin typeface="Century Gothic"/>
                        <a:ea typeface="Century Gothic"/>
                        <a:cs typeface="Century Gothic"/>
                        <a:sym typeface="Century Gothic"/>
                      </a:endParaRPr>
                    </a:p>
                  </a:txBody>
                  <a:tcPr marL="63500" marR="63500" marT="63500" marB="63500" anchor="ctr" horzOverflow="overflow">
                    <a:solidFill>
                      <a:srgbClr val="D4FB79"/>
                    </a:solidFill>
                  </a:tcPr>
                </a:tc>
                <a:tc gridSpan="3">
                  <a:txBody>
                    <a:bodyPr/>
                    <a:lstStyle/>
                    <a:p>
                      <a:pPr lvl="0" algn="l">
                        <a:defRPr sz="1800" b="0" i="0"/>
                      </a:pPr>
                      <a:r>
                        <a:rPr lang="en-GB" sz="1200" dirty="0" smtClean="0">
                          <a:latin typeface="Century Gothic"/>
                          <a:ea typeface="Century Gothic"/>
                          <a:cs typeface="Century Gothic"/>
                          <a:sym typeface="Century Gothic"/>
                        </a:rPr>
                        <a:t>KS4:5 Technique</a:t>
                      </a:r>
                      <a:r>
                        <a:rPr lang="en-GB" sz="1200" baseline="0" dirty="0" smtClean="0">
                          <a:latin typeface="Century Gothic"/>
                          <a:ea typeface="Century Gothic"/>
                          <a:cs typeface="Century Gothic"/>
                          <a:sym typeface="Century Gothic"/>
                        </a:rPr>
                        <a:t> Class (weekly on Mondays, 4-5pm – compulsory for GCSE and A-Level students)</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baseline="0" dirty="0" smtClean="0">
                          <a:latin typeface="Century Gothic"/>
                          <a:ea typeface="Century Gothic"/>
                          <a:cs typeface="Century Gothic"/>
                          <a:sym typeface="Century Gothic"/>
                        </a:rPr>
                        <a:t>Momentum (annual Dance performance)</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baseline="0" dirty="0" smtClean="0">
                          <a:latin typeface="Century Gothic"/>
                          <a:ea typeface="Century Gothic"/>
                          <a:cs typeface="Century Gothic"/>
                          <a:sym typeface="Century Gothic"/>
                        </a:rPr>
                        <a:t>Auditions for PJYD (September)</a:t>
                      </a:r>
                      <a:endParaRPr lang="en-GB" sz="1200" dirty="0" smtClean="0">
                        <a:latin typeface="Century Gothic"/>
                        <a:ea typeface="Century Gothic"/>
                        <a:cs typeface="Century Gothic"/>
                        <a:sym typeface="Century Gothic"/>
                      </a:endParaRPr>
                    </a:p>
                  </a:txBody>
                  <a:tcPr marL="63500" marR="63500" marT="63500" marB="63500" anchor="ctr" horzOverflow="overflow">
                    <a:solidFill>
                      <a:srgbClr val="EBEBE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8473458"/>
                  </a:ext>
                </a:extLst>
              </a:tr>
            </a:tbl>
          </a:graphicData>
        </a:graphic>
      </p:graphicFrame>
      <p:sp>
        <p:nvSpPr>
          <p:cNvPr id="96" name="Shape 96"/>
          <p:cNvSpPr/>
          <p:nvPr/>
        </p:nvSpPr>
        <p:spPr>
          <a:xfrm>
            <a:off x="329241" y="370611"/>
            <a:ext cx="1169126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GB" b="1" dirty="0" smtClean="0">
                <a:solidFill>
                  <a:srgbClr val="8497B0"/>
                </a:solidFill>
                <a:latin typeface="Century Gothic"/>
                <a:ea typeface="Century Gothic"/>
                <a:cs typeface="Century Gothic"/>
                <a:sym typeface="Century Gothic"/>
              </a:rPr>
              <a:t>KS5 Curriculum Map</a:t>
            </a:r>
            <a:endParaRPr dirty="0">
              <a:latin typeface="Century Gothic"/>
              <a:ea typeface="Century Gothic"/>
              <a:cs typeface="Century Gothic"/>
              <a:sym typeface="Century Gothic"/>
            </a:endParaRPr>
          </a:p>
          <a:p>
            <a:pPr lvl="0"/>
            <a:endParaRPr dirty="0">
              <a:latin typeface="Century Gothic"/>
              <a:ea typeface="Century Gothic"/>
              <a:cs typeface="Century Gothic"/>
              <a:sym typeface="Century Gothic"/>
            </a:endParaRPr>
          </a:p>
        </p:txBody>
      </p:sp>
    </p:spTree>
    <p:extLst>
      <p:ext uri="{BB962C8B-B14F-4D97-AF65-F5344CB8AC3E}">
        <p14:creationId xmlns:p14="http://schemas.microsoft.com/office/powerpoint/2010/main" val="406815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 100"/>
          <p:cNvGraphicFramePr/>
          <p:nvPr>
            <p:extLst>
              <p:ext uri="{D42A27DB-BD31-4B8C-83A1-F6EECF244321}">
                <p14:modId xmlns:p14="http://schemas.microsoft.com/office/powerpoint/2010/main" val="770021276"/>
              </p:ext>
            </p:extLst>
          </p:nvPr>
        </p:nvGraphicFramePr>
        <p:xfrm>
          <a:off x="350781" y="393416"/>
          <a:ext cx="11490437" cy="6297798"/>
        </p:xfrm>
        <a:graphic>
          <a:graphicData uri="http://schemas.openxmlformats.org/drawingml/2006/table">
            <a:tbl>
              <a:tblPr firstRow="1" firstCol="1" bandRow="1"/>
              <a:tblGrid>
                <a:gridCol w="3864959">
                  <a:extLst>
                    <a:ext uri="{9D8B030D-6E8A-4147-A177-3AD203B41FA5}">
                      <a16:colId xmlns:a16="http://schemas.microsoft.com/office/drawing/2014/main" val="20000"/>
                    </a:ext>
                  </a:extLst>
                </a:gridCol>
                <a:gridCol w="2714811">
                  <a:extLst>
                    <a:ext uri="{9D8B030D-6E8A-4147-A177-3AD203B41FA5}">
                      <a16:colId xmlns:a16="http://schemas.microsoft.com/office/drawing/2014/main" val="20001"/>
                    </a:ext>
                  </a:extLst>
                </a:gridCol>
                <a:gridCol w="3204049">
                  <a:extLst>
                    <a:ext uri="{9D8B030D-6E8A-4147-A177-3AD203B41FA5}">
                      <a16:colId xmlns:a16="http://schemas.microsoft.com/office/drawing/2014/main" val="20002"/>
                    </a:ext>
                  </a:extLst>
                </a:gridCol>
                <a:gridCol w="1706618">
                  <a:extLst>
                    <a:ext uri="{9D8B030D-6E8A-4147-A177-3AD203B41FA5}">
                      <a16:colId xmlns:a16="http://schemas.microsoft.com/office/drawing/2014/main" val="3331515335"/>
                    </a:ext>
                  </a:extLst>
                </a:gridCol>
              </a:tblGrid>
              <a:tr h="340975">
                <a:tc>
                  <a:txBody>
                    <a:bodyPr/>
                    <a:lstStyle/>
                    <a:p>
                      <a:pPr lvl="0" algn="l">
                        <a:defRPr sz="1800"/>
                      </a:pPr>
                      <a:endParaRPr dirty="0"/>
                    </a:p>
                  </a:txBody>
                  <a:tcPr marL="63500" marR="63500" marT="63500" marB="63500" horzOverflow="overflow">
                    <a:no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Y13 - </a:t>
                      </a:r>
                      <a:r>
                        <a:rPr b="1" dirty="0" smtClean="0">
                          <a:latin typeface="Century Gothic"/>
                          <a:ea typeface="Century Gothic"/>
                          <a:cs typeface="Century Gothic"/>
                          <a:sym typeface="Century Gothic"/>
                        </a:rPr>
                        <a:t>Autumn</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Y13 - </a:t>
                      </a:r>
                      <a:r>
                        <a:rPr b="1" dirty="0" smtClean="0">
                          <a:latin typeface="Century Gothic"/>
                          <a:ea typeface="Century Gothic"/>
                          <a:cs typeface="Century Gothic"/>
                          <a:sym typeface="Century Gothic"/>
                        </a:rPr>
                        <a:t>Spring</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tc>
                  <a:txBody>
                    <a:bodyPr/>
                    <a:lstStyle/>
                    <a:p>
                      <a:pPr lvl="0" algn="ctr">
                        <a:defRPr sz="1800" b="0" i="0">
                          <a:solidFill>
                            <a:srgbClr val="000000"/>
                          </a:solidFill>
                        </a:defRPr>
                      </a:pPr>
                      <a:r>
                        <a:rPr lang="en-GB" b="1" dirty="0" smtClean="0">
                          <a:latin typeface="Century Gothic"/>
                          <a:ea typeface="Century Gothic"/>
                          <a:cs typeface="Century Gothic"/>
                          <a:sym typeface="Century Gothic"/>
                        </a:rPr>
                        <a:t>Y13 - </a:t>
                      </a:r>
                      <a:r>
                        <a:rPr b="1" dirty="0" smtClean="0">
                          <a:latin typeface="Century Gothic"/>
                          <a:ea typeface="Century Gothic"/>
                          <a:cs typeface="Century Gothic"/>
                          <a:sym typeface="Century Gothic"/>
                        </a:rPr>
                        <a:t>Summer</a:t>
                      </a:r>
                      <a:endParaRPr b="1" dirty="0">
                        <a:latin typeface="Century Gothic"/>
                        <a:ea typeface="Century Gothic"/>
                        <a:cs typeface="Century Gothic"/>
                        <a:sym typeface="Century Gothic"/>
                      </a:endParaRPr>
                    </a:p>
                  </a:txBody>
                  <a:tcPr marL="63500" marR="63500" marT="63500" marB="63500" horzOverflow="overflow">
                    <a:solidFill>
                      <a:srgbClr val="D4FB79"/>
                    </a:solidFill>
                  </a:tcPr>
                </a:tc>
                <a:extLst>
                  <a:ext uri="{0D108BD9-81ED-4DB2-BD59-A6C34878D82A}">
                    <a16:rowId xmlns:a16="http://schemas.microsoft.com/office/drawing/2014/main" val="10000"/>
                  </a:ext>
                </a:extLst>
              </a:tr>
              <a:tr h="784447">
                <a:tc>
                  <a:txBody>
                    <a:bodyPr/>
                    <a:lstStyle/>
                    <a:p>
                      <a:pPr lvl="0" algn="l">
                        <a:defRPr sz="1800" b="0" i="0">
                          <a:solidFill>
                            <a:srgbClr val="000000"/>
                          </a:solidFill>
                        </a:defRPr>
                      </a:pPr>
                      <a:r>
                        <a:rPr sz="1200" b="1" dirty="0">
                          <a:latin typeface="Century Gothic"/>
                          <a:ea typeface="Century Gothic"/>
                          <a:cs typeface="Century Gothic"/>
                          <a:sym typeface="Century Gothic"/>
                        </a:rPr>
                        <a:t>A01: </a:t>
                      </a:r>
                      <a:r>
                        <a:rPr lang="en-GB" sz="1200" dirty="0" smtClean="0">
                          <a:latin typeface="Century Gothic"/>
                          <a:ea typeface="Century Gothic"/>
                          <a:cs typeface="Century Gothic"/>
                          <a:sym typeface="Century Gothic"/>
                        </a:rPr>
                        <a:t>Perform dance through the application of physical, technical, interpretative and performance skills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gridSpan="2">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lang="en-GB" sz="1200" dirty="0" smtClean="0">
                          <a:latin typeface="Century Gothic"/>
                          <a:ea typeface="Century Gothic"/>
                          <a:cs typeface="Century Gothic"/>
                          <a:sym typeface="Century Gothic"/>
                        </a:rPr>
                        <a:t>Preparing</a:t>
                      </a:r>
                      <a:r>
                        <a:rPr lang="en-GB" sz="1200" baseline="0" dirty="0" smtClean="0">
                          <a:latin typeface="Century Gothic"/>
                          <a:ea typeface="Century Gothic"/>
                          <a:cs typeface="Century Gothic"/>
                          <a:sym typeface="Century Gothic"/>
                        </a:rPr>
                        <a:t> for the NEA examination (Solo and Quartet)</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hMerge="1">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a:pPr>
                      <a:r>
                        <a:rPr lang="en-GB" sz="1200" dirty="0" smtClean="0">
                          <a:latin typeface="Century Gothic"/>
                          <a:ea typeface="Century Gothic"/>
                          <a:cs typeface="Century Gothic"/>
                          <a:sym typeface="Century Gothic"/>
                        </a:rPr>
                        <a:t>N/A</a:t>
                      </a:r>
                    </a:p>
                    <a:p>
                      <a:pPr lvl="0" algn="l">
                        <a:defRPr sz="1800" b="0" i="0"/>
                      </a:pP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1"/>
                  </a:ext>
                </a:extLst>
              </a:tr>
              <a:tr h="774125">
                <a:tc>
                  <a:txBody>
                    <a:bodyPr/>
                    <a:lstStyle/>
                    <a:p>
                      <a:pPr lvl="0" algn="l">
                        <a:defRPr sz="1800" b="0" i="0">
                          <a:solidFill>
                            <a:srgbClr val="000000"/>
                          </a:solidFill>
                        </a:defRPr>
                      </a:pPr>
                      <a:r>
                        <a:rPr sz="1200" b="1" dirty="0">
                          <a:latin typeface="Century Gothic"/>
                          <a:ea typeface="Century Gothic"/>
                          <a:cs typeface="Century Gothic"/>
                          <a:sym typeface="Century Gothic"/>
                        </a:rPr>
                        <a:t>A02: </a:t>
                      </a:r>
                      <a:r>
                        <a:rPr lang="en-GB" sz="1200" dirty="0" smtClean="0">
                          <a:latin typeface="Century Gothic"/>
                          <a:ea typeface="Century Gothic"/>
                          <a:cs typeface="Century Gothic"/>
                          <a:sym typeface="Century Gothic"/>
                        </a:rPr>
                        <a:t> Create dance applying choreographic skills to communicate artistic intention</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Develop your group choreography in response to a set stimuli from AQA</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lang="en-GB" sz="1200" dirty="0" smtClean="0">
                          <a:latin typeface="Century Gothic"/>
                          <a:ea typeface="Century Gothic"/>
                          <a:cs typeface="Century Gothic"/>
                          <a:sym typeface="Century Gothic"/>
                        </a:rPr>
                        <a:t>Preparing</a:t>
                      </a:r>
                      <a:r>
                        <a:rPr lang="en-GB" sz="1200" baseline="0" dirty="0" smtClean="0">
                          <a:latin typeface="Century Gothic"/>
                          <a:ea typeface="Century Gothic"/>
                          <a:cs typeface="Century Gothic"/>
                          <a:sym typeface="Century Gothic"/>
                        </a:rPr>
                        <a:t> for the NEA examination (group choreography)</a:t>
                      </a:r>
                      <a:endParaRPr lang="en-GB"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sz="1200" dirty="0">
                          <a:latin typeface="Century Gothic"/>
                          <a:ea typeface="Century Gothic"/>
                          <a:cs typeface="Century Gothic"/>
                          <a:sym typeface="Century Gothic"/>
                        </a:rPr>
                        <a:t>N/A</a:t>
                      </a:r>
                    </a:p>
                  </a:txBody>
                  <a:tcPr marL="63500" marR="63500" marT="63500" marB="63500" anchor="ctr" horzOverflow="overflow">
                    <a:solidFill>
                      <a:srgbClr val="EBEBEB"/>
                    </a:solidFill>
                  </a:tcPr>
                </a:tc>
                <a:extLst>
                  <a:ext uri="{0D108BD9-81ED-4DB2-BD59-A6C34878D82A}">
                    <a16:rowId xmlns:a16="http://schemas.microsoft.com/office/drawing/2014/main" val="10002"/>
                  </a:ext>
                </a:extLst>
              </a:tr>
              <a:tr h="847946">
                <a:tc>
                  <a:txBody>
                    <a:bodyPr/>
                    <a:lstStyle/>
                    <a:p>
                      <a:pPr lvl="0" algn="l">
                        <a:defRPr sz="1800" b="0" i="0">
                          <a:solidFill>
                            <a:srgbClr val="000000"/>
                          </a:solidFill>
                        </a:defRPr>
                      </a:pPr>
                      <a:r>
                        <a:rPr sz="1200" b="1" dirty="0">
                          <a:latin typeface="Century Gothic"/>
                          <a:ea typeface="Century Gothic"/>
                          <a:cs typeface="Century Gothic"/>
                          <a:sym typeface="Century Gothic"/>
                        </a:rPr>
                        <a:t>A03:</a:t>
                      </a:r>
                      <a:r>
                        <a:rPr sz="1200" dirty="0">
                          <a:latin typeface="Century Gothic"/>
                          <a:ea typeface="Century Gothic"/>
                          <a:cs typeface="Century Gothic"/>
                          <a:sym typeface="Century Gothic"/>
                        </a:rPr>
                        <a:t> </a:t>
                      </a:r>
                      <a:r>
                        <a:rPr lang="en-GB" sz="1200" dirty="0" smtClean="0">
                          <a:latin typeface="Century Gothic"/>
                          <a:ea typeface="Century Gothic"/>
                          <a:cs typeface="Century Gothic"/>
                          <a:sym typeface="Century Gothic"/>
                        </a:rPr>
                        <a:t>Demonstrate knowledge and understanding of performance and choreography from different periods and genres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Independent Contemporary Dance Scene in Britain: </a:t>
                      </a:r>
                      <a:r>
                        <a:rPr lang="en-GB" sz="1200" dirty="0" err="1" smtClean="0">
                          <a:latin typeface="Century Gothic"/>
                          <a:ea typeface="Century Gothic"/>
                          <a:cs typeface="Century Gothic"/>
                          <a:sym typeface="Century Gothic"/>
                        </a:rPr>
                        <a:t>Sidi</a:t>
                      </a:r>
                      <a:r>
                        <a:rPr lang="en-GB" sz="1200" baseline="0" dirty="0" smtClean="0">
                          <a:latin typeface="Century Gothic"/>
                          <a:ea typeface="Century Gothic"/>
                          <a:cs typeface="Century Gothic"/>
                          <a:sym typeface="Century Gothic"/>
                        </a:rPr>
                        <a:t> </a:t>
                      </a:r>
                      <a:r>
                        <a:rPr lang="en-GB" sz="1200" baseline="0" dirty="0" err="1" smtClean="0">
                          <a:latin typeface="Century Gothic"/>
                          <a:ea typeface="Century Gothic"/>
                          <a:cs typeface="Century Gothic"/>
                          <a:sym typeface="Century Gothic"/>
                        </a:rPr>
                        <a:t>Larbi</a:t>
                      </a:r>
                      <a:r>
                        <a:rPr lang="en-GB" sz="1200" baseline="0" dirty="0" smtClean="0">
                          <a:latin typeface="Century Gothic"/>
                          <a:ea typeface="Century Gothic"/>
                          <a:cs typeface="Century Gothic"/>
                          <a:sym typeface="Century Gothic"/>
                        </a:rPr>
                        <a:t> </a:t>
                      </a:r>
                      <a:r>
                        <a:rPr lang="en-GB" sz="1200" baseline="0" dirty="0" err="1" smtClean="0">
                          <a:latin typeface="Century Gothic"/>
                          <a:ea typeface="Century Gothic"/>
                          <a:cs typeface="Century Gothic"/>
                          <a:sym typeface="Century Gothic"/>
                        </a:rPr>
                        <a:t>Cherkaoui</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smtClean="0">
                          <a:latin typeface="Century Gothic"/>
                          <a:ea typeface="Century Gothic"/>
                          <a:cs typeface="Century Gothic"/>
                          <a:sym typeface="Century Gothic"/>
                        </a:rPr>
                        <a:t>Independent Contemporary Dance Scene in Britain: Matthew</a:t>
                      </a:r>
                      <a:r>
                        <a:rPr lang="en-GB" sz="1200" baseline="0" dirty="0" smtClean="0">
                          <a:latin typeface="Century Gothic"/>
                          <a:ea typeface="Century Gothic"/>
                          <a:cs typeface="Century Gothic"/>
                          <a:sym typeface="Century Gothic"/>
                        </a:rPr>
                        <a:t> Bourne and Jasmin </a:t>
                      </a:r>
                      <a:r>
                        <a:rPr lang="en-GB" sz="1200" baseline="0" dirty="0" err="1" smtClean="0">
                          <a:latin typeface="Century Gothic"/>
                          <a:ea typeface="Century Gothic"/>
                          <a:cs typeface="Century Gothic"/>
                          <a:sym typeface="Century Gothic"/>
                        </a:rPr>
                        <a:t>Vardimon</a:t>
                      </a:r>
                      <a:endParaRPr lang="en-GB"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smtClean="0">
                          <a:latin typeface="Century Gothic"/>
                          <a:ea typeface="Century Gothic"/>
                          <a:cs typeface="Century Gothic"/>
                          <a:sym typeface="Century Gothic"/>
                        </a:rPr>
                        <a:t>Written Exam</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3"/>
                  </a:ext>
                </a:extLst>
              </a:tr>
              <a:tr h="941138">
                <a:tc>
                  <a:txBody>
                    <a:bodyPr/>
                    <a:lstStyle/>
                    <a:p>
                      <a:pPr lvl="0" algn="l">
                        <a:defRPr sz="1800" b="0" i="0">
                          <a:solidFill>
                            <a:srgbClr val="000000"/>
                          </a:solidFill>
                        </a:defRPr>
                      </a:pPr>
                      <a:r>
                        <a:rPr sz="1200" b="1" dirty="0">
                          <a:latin typeface="Century Gothic"/>
                          <a:ea typeface="Century Gothic"/>
                          <a:cs typeface="Century Gothic"/>
                          <a:sym typeface="Century Gothic"/>
                        </a:rPr>
                        <a:t>A04:</a:t>
                      </a:r>
                      <a:r>
                        <a:rPr sz="1200" dirty="0">
                          <a:latin typeface="Century Gothic"/>
                          <a:ea typeface="Century Gothic"/>
                          <a:cs typeface="Century Gothic"/>
                          <a:sym typeface="Century Gothic"/>
                        </a:rPr>
                        <a:t> </a:t>
                      </a:r>
                      <a:r>
                        <a:rPr lang="en-GB" sz="1200" dirty="0" smtClean="0">
                          <a:latin typeface="Century Gothic"/>
                          <a:ea typeface="Century Gothic"/>
                          <a:cs typeface="Century Gothic"/>
                          <a:sym typeface="Century Gothic"/>
                        </a:rPr>
                        <a:t>Critically appreciate and assess performance and choreography through making analytical, interpretative and evaluative judgements</a:t>
                      </a:r>
                      <a:endParaRPr sz="1200" dirty="0">
                        <a:latin typeface="Century Gothic"/>
                        <a:ea typeface="Century Gothic"/>
                        <a:cs typeface="Century Gothic"/>
                        <a:sym typeface="Century Gothic"/>
                      </a:endParaRP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Set work: </a:t>
                      </a:r>
                      <a:r>
                        <a:rPr lang="en-GB" sz="1200" b="0" dirty="0" smtClean="0">
                          <a:latin typeface="Century Gothic"/>
                          <a:ea typeface="Century Gothic"/>
                          <a:cs typeface="Century Gothic"/>
                          <a:sym typeface="Century Gothic"/>
                        </a:rPr>
                        <a:t>Sutra (2008)</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Zero Degrees (2005)</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Babel (2010)</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smtClean="0">
                          <a:latin typeface="Century Gothic"/>
                          <a:ea typeface="Century Gothic"/>
                          <a:cs typeface="Century Gothic"/>
                          <a:sym typeface="Century Gothic"/>
                        </a:rPr>
                        <a:t>Nutcracker! (1992, revisited 2012)</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The Car</a:t>
                      </a:r>
                      <a:r>
                        <a:rPr lang="en-GB" sz="1200" baseline="0" dirty="0" smtClean="0">
                          <a:latin typeface="Century Gothic"/>
                          <a:ea typeface="Century Gothic"/>
                          <a:cs typeface="Century Gothic"/>
                          <a:sym typeface="Century Gothic"/>
                        </a:rPr>
                        <a:t> Man (2000, revisited 2007)</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Pinocchio (2016)</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Medusa </a:t>
                      </a:r>
                      <a:r>
                        <a:rPr lang="en-GB" sz="1200" baseline="0" dirty="0" smtClean="0">
                          <a:latin typeface="Century Gothic"/>
                          <a:ea typeface="Century Gothic"/>
                          <a:cs typeface="Century Gothic"/>
                          <a:sym typeface="Century Gothic"/>
                        </a:rPr>
                        <a:t>(2018)</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a:txBody>
                    <a:bodyPr/>
                    <a:lstStyle/>
                    <a:p>
                      <a:pPr lvl="0" algn="l">
                        <a:defRPr sz="1800" b="0" i="0"/>
                      </a:pPr>
                      <a:r>
                        <a:rPr lang="en-GB" sz="1200" dirty="0" smtClean="0">
                          <a:latin typeface="Century Gothic"/>
                          <a:ea typeface="Century Gothic"/>
                          <a:cs typeface="Century Gothic"/>
                          <a:sym typeface="Century Gothic"/>
                        </a:rPr>
                        <a:t>Written Exam</a:t>
                      </a:r>
                      <a:endParaRPr lang="en-GB" sz="1200" dirty="0">
                        <a:latin typeface="Century Gothic"/>
                        <a:ea typeface="Century Gothic"/>
                        <a:cs typeface="Century Gothic"/>
                        <a:sym typeface="Century Gothic"/>
                      </a:endParaRPr>
                    </a:p>
                  </a:txBody>
                  <a:tcPr marL="63500" marR="63500" marT="63500" marB="63500" anchor="ctr" horzOverflow="overflow">
                    <a:solidFill>
                      <a:srgbClr val="EBEBEB"/>
                    </a:solidFill>
                  </a:tcPr>
                </a:tc>
                <a:extLst>
                  <a:ext uri="{0D108BD9-81ED-4DB2-BD59-A6C34878D82A}">
                    <a16:rowId xmlns:a16="http://schemas.microsoft.com/office/drawing/2014/main" val="10004"/>
                  </a:ext>
                </a:extLst>
              </a:tr>
              <a:tr h="952500">
                <a:tc>
                  <a:txBody>
                    <a:bodyPr/>
                    <a:lstStyle/>
                    <a:p>
                      <a:pPr lvl="0" algn="l">
                        <a:defRPr sz="1800" b="0" i="0">
                          <a:solidFill>
                            <a:srgbClr val="000000"/>
                          </a:solidFill>
                        </a:defRPr>
                      </a:pPr>
                      <a:r>
                        <a:rPr sz="1200" b="1">
                          <a:latin typeface="Century Gothic"/>
                          <a:ea typeface="Century Gothic"/>
                          <a:cs typeface="Century Gothic"/>
                          <a:sym typeface="Century Gothic"/>
                        </a:rPr>
                        <a:t>Assessment</a:t>
                      </a:r>
                    </a:p>
                  </a:txBody>
                  <a:tcPr marL="63500" marR="63500" marT="63500" marB="63500" anchor="ctr" horzOverflow="overflow">
                    <a:solidFill>
                      <a:srgbClr val="D4FB79"/>
                    </a:solidFill>
                  </a:tcPr>
                </a:tc>
                <a:tc>
                  <a:txBody>
                    <a:bodyPr/>
                    <a:lstStyle/>
                    <a:p>
                      <a:pPr lvl="0" algn="l">
                        <a:defRPr sz="1800" b="0" i="0"/>
                      </a:pPr>
                      <a:r>
                        <a:rPr lang="en-GB" sz="1200" dirty="0" smtClean="0">
                          <a:latin typeface="Century Gothic"/>
                          <a:ea typeface="Century Gothic"/>
                          <a:cs typeface="Century Gothic"/>
                          <a:sym typeface="Century Gothic"/>
                        </a:rPr>
                        <a:t>Written and practical assessments.</a:t>
                      </a:r>
                    </a:p>
                    <a:p>
                      <a:pPr lvl="0" algn="l">
                        <a:defRPr sz="1800" b="0" i="0"/>
                      </a:pPr>
                      <a:endParaRPr lang="en-GB" sz="1200" dirty="0" smtClean="0">
                        <a:latin typeface="Century Gothic"/>
                        <a:ea typeface="Century Gothic"/>
                        <a:cs typeface="Century Gothic"/>
                        <a:sym typeface="Century Gothic"/>
                      </a:endParaRPr>
                    </a:p>
                    <a:p>
                      <a:pPr lvl="0" algn="l">
                        <a:defRPr sz="1800" b="0" i="0"/>
                      </a:pPr>
                      <a:r>
                        <a:rPr lang="en-GB" sz="1200" dirty="0" smtClean="0">
                          <a:latin typeface="Century Gothic"/>
                          <a:ea typeface="Century Gothic"/>
                          <a:cs typeface="Century Gothic"/>
                          <a:sym typeface="Century Gothic"/>
                        </a:rPr>
                        <a:t>Opportunities to self-</a:t>
                      </a:r>
                      <a:r>
                        <a:rPr lang="en-GB" sz="1200" baseline="0" dirty="0" smtClean="0">
                          <a:latin typeface="Century Gothic"/>
                          <a:ea typeface="Century Gothic"/>
                          <a:cs typeface="Century Gothic"/>
                          <a:sym typeface="Century Gothic"/>
                        </a:rPr>
                        <a:t> and peer-assess using AQA assessment criteria.</a:t>
                      </a:r>
                      <a:endParaRPr lang="en-GB" sz="1200" dirty="0" smtClean="0">
                        <a:latin typeface="Century Gothic"/>
                        <a:ea typeface="Century Gothic"/>
                        <a:cs typeface="Century Gothic"/>
                        <a:sym typeface="Century Gothic"/>
                      </a:endParaRPr>
                    </a:p>
                  </a:txBody>
                  <a:tcPr marL="63500" marR="63500" marT="63500" marB="63500" anchor="ctr" horzOverflow="overflow">
                    <a:solidFill>
                      <a:srgbClr val="EBEBEB"/>
                    </a:solidFill>
                  </a:tcPr>
                </a:tc>
                <a:tc gridSpan="2">
                  <a:txBody>
                    <a:bodyPr/>
                    <a:lstStyle/>
                    <a:p>
                      <a:pPr lvl="0" algn="l">
                        <a:defRPr sz="1800" b="0" i="0"/>
                      </a:pPr>
                      <a:r>
                        <a:rPr lang="en-GB" sz="1200" dirty="0" smtClean="0">
                          <a:latin typeface="Century Gothic"/>
                          <a:ea typeface="Century Gothic"/>
                          <a:cs typeface="Century Gothic"/>
                          <a:sym typeface="Century Gothic"/>
                        </a:rPr>
                        <a:t>NEA</a:t>
                      </a:r>
                      <a:r>
                        <a:rPr lang="en-GB" sz="1200" baseline="0" dirty="0" smtClean="0">
                          <a:latin typeface="Century Gothic"/>
                          <a:ea typeface="Century Gothic"/>
                          <a:cs typeface="Century Gothic"/>
                          <a:sym typeface="Century Gothic"/>
                        </a:rPr>
                        <a:t> examination window</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baseline="0" dirty="0" smtClean="0">
                          <a:latin typeface="Century Gothic"/>
                          <a:ea typeface="Century Gothic"/>
                          <a:cs typeface="Century Gothic"/>
                          <a:sym typeface="Century Gothic"/>
                        </a:rPr>
                        <a:t>A-Level written exam</a:t>
                      </a:r>
                      <a:endParaRPr sz="1200" dirty="0">
                        <a:latin typeface="Century Gothic"/>
                        <a:ea typeface="Century Gothic"/>
                        <a:cs typeface="Century Gothic"/>
                        <a:sym typeface="Century Gothic"/>
                      </a:endParaRPr>
                    </a:p>
                  </a:txBody>
                  <a:tcPr marL="63500" marR="63500" marT="63500" marB="63500" anchor="ctr" horzOverflow="overflow">
                    <a:solidFill>
                      <a:srgbClr val="EBEBEB"/>
                    </a:solidFill>
                  </a:tcPr>
                </a:tc>
                <a:tc hMerge="1">
                  <a:txBody>
                    <a:bodyPr/>
                    <a:lstStyle/>
                    <a:p>
                      <a:endParaRPr lang="en-GB"/>
                    </a:p>
                  </a:txBody>
                  <a:tcPr/>
                </a:tc>
                <a:extLst>
                  <a:ext uri="{0D108BD9-81ED-4DB2-BD59-A6C34878D82A}">
                    <a16:rowId xmlns:a16="http://schemas.microsoft.com/office/drawing/2014/main" val="10005"/>
                  </a:ext>
                </a:extLst>
              </a:tr>
              <a:tr h="952500">
                <a:tc>
                  <a:txBody>
                    <a:bodyPr/>
                    <a:lstStyle/>
                    <a:p>
                      <a:pPr lvl="0" algn="l">
                        <a:defRPr sz="1800" b="0" i="0">
                          <a:solidFill>
                            <a:srgbClr val="000000"/>
                          </a:solidFill>
                        </a:defRPr>
                      </a:pPr>
                      <a:r>
                        <a:rPr lang="en-GB" sz="1200" b="1" dirty="0" smtClean="0">
                          <a:latin typeface="Century Gothic"/>
                          <a:ea typeface="Century Gothic"/>
                          <a:cs typeface="Century Gothic"/>
                          <a:sym typeface="Century Gothic"/>
                        </a:rPr>
                        <a:t>Extra-curricular </a:t>
                      </a:r>
                      <a:endParaRPr sz="1200" b="1" dirty="0">
                        <a:latin typeface="Century Gothic"/>
                        <a:ea typeface="Century Gothic"/>
                        <a:cs typeface="Century Gothic"/>
                        <a:sym typeface="Century Gothic"/>
                      </a:endParaRPr>
                    </a:p>
                  </a:txBody>
                  <a:tcPr marL="63500" marR="63500" marT="63500" marB="63500" anchor="ctr" horzOverflow="overflow">
                    <a:solidFill>
                      <a:srgbClr val="D4FB79"/>
                    </a:solidFill>
                  </a:tcPr>
                </a:tc>
                <a:tc gridSpan="3">
                  <a:txBody>
                    <a:bodyPr/>
                    <a:lstStyle/>
                    <a:p>
                      <a:pPr lvl="0" algn="l">
                        <a:defRPr sz="1800" b="0" i="0"/>
                      </a:pPr>
                      <a:r>
                        <a:rPr lang="en-GB" sz="1200" dirty="0" smtClean="0">
                          <a:latin typeface="Century Gothic"/>
                          <a:ea typeface="Century Gothic"/>
                          <a:cs typeface="Century Gothic"/>
                          <a:sym typeface="Century Gothic"/>
                        </a:rPr>
                        <a:t>KS4:5 Technique</a:t>
                      </a:r>
                      <a:r>
                        <a:rPr lang="en-GB" sz="1200" baseline="0" dirty="0" smtClean="0">
                          <a:latin typeface="Century Gothic"/>
                          <a:ea typeface="Century Gothic"/>
                          <a:cs typeface="Century Gothic"/>
                          <a:sym typeface="Century Gothic"/>
                        </a:rPr>
                        <a:t> Class (weekly on Mondays, 4-5pm – compulsory for GCSE and A-Level students)</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baseline="0" dirty="0" smtClean="0">
                          <a:latin typeface="Century Gothic"/>
                          <a:ea typeface="Century Gothic"/>
                          <a:cs typeface="Century Gothic"/>
                          <a:sym typeface="Century Gothic"/>
                        </a:rPr>
                        <a:t>Momentum (annual Dance performance)</a:t>
                      </a:r>
                    </a:p>
                    <a:p>
                      <a:pPr lvl="0" algn="l">
                        <a:defRPr sz="1800" b="0" i="0"/>
                      </a:pPr>
                      <a:endParaRPr lang="en-GB" sz="1200" baseline="0" dirty="0" smtClean="0">
                        <a:latin typeface="Century Gothic"/>
                        <a:ea typeface="Century Gothic"/>
                        <a:cs typeface="Century Gothic"/>
                        <a:sym typeface="Century Gothic"/>
                      </a:endParaRPr>
                    </a:p>
                    <a:p>
                      <a:pPr lvl="0" algn="l">
                        <a:defRPr sz="1800" b="0" i="0"/>
                      </a:pPr>
                      <a:r>
                        <a:rPr lang="en-GB" sz="1200" baseline="0" dirty="0" smtClean="0">
                          <a:latin typeface="Century Gothic"/>
                          <a:ea typeface="Century Gothic"/>
                          <a:cs typeface="Century Gothic"/>
                          <a:sym typeface="Century Gothic"/>
                        </a:rPr>
                        <a:t>Auditions for PJYD (September)</a:t>
                      </a:r>
                      <a:endParaRPr lang="en-GB" sz="1200" dirty="0" smtClean="0">
                        <a:latin typeface="Century Gothic"/>
                        <a:ea typeface="Century Gothic"/>
                        <a:cs typeface="Century Gothic"/>
                        <a:sym typeface="Century Gothic"/>
                      </a:endParaRPr>
                    </a:p>
                  </a:txBody>
                  <a:tcPr marL="63500" marR="63500" marT="63500" marB="63500" anchor="ctr" horzOverflow="overflow">
                    <a:solidFill>
                      <a:srgbClr val="EBEBEB"/>
                    </a:solidFill>
                  </a:tcPr>
                </a:tc>
                <a:tc hMerge="1">
                  <a:txBody>
                    <a:bodyPr/>
                    <a:lstStyle/>
                    <a:p>
                      <a:endParaRPr lang="en-GB"/>
                    </a:p>
                  </a:txBody>
                  <a:tcPr>
                    <a:solidFill>
                      <a:srgbClr val="EBEBEB"/>
                    </a:solidFill>
                  </a:tcPr>
                </a:tc>
                <a:tc hMerge="1">
                  <a:txBody>
                    <a:bodyPr/>
                    <a:lstStyle/>
                    <a:p>
                      <a:endParaRPr lang="en-GB"/>
                    </a:p>
                  </a:txBody>
                  <a:tcPr/>
                </a:tc>
                <a:extLst>
                  <a:ext uri="{0D108BD9-81ED-4DB2-BD59-A6C34878D82A}">
                    <a16:rowId xmlns:a16="http://schemas.microsoft.com/office/drawing/2014/main" val="3657089195"/>
                  </a:ext>
                </a:extLst>
              </a:tr>
            </a:tbl>
          </a:graphicData>
        </a:graphic>
      </p:graphicFrame>
      <p:sp>
        <p:nvSpPr>
          <p:cNvPr id="4" name="Shape 96"/>
          <p:cNvSpPr/>
          <p:nvPr/>
        </p:nvSpPr>
        <p:spPr>
          <a:xfrm>
            <a:off x="429439" y="393416"/>
            <a:ext cx="1169126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GB" b="1" dirty="0" smtClean="0">
                <a:solidFill>
                  <a:srgbClr val="8497B0"/>
                </a:solidFill>
                <a:latin typeface="Century Gothic"/>
                <a:ea typeface="Century Gothic"/>
                <a:cs typeface="Century Gothic"/>
                <a:sym typeface="Century Gothic"/>
              </a:rPr>
              <a:t>KS5 Curriculum Map</a:t>
            </a:r>
            <a:endParaRPr dirty="0">
              <a:latin typeface="Century Gothic"/>
              <a:ea typeface="Century Gothic"/>
              <a:cs typeface="Century Gothic"/>
              <a:sym typeface="Century Gothic"/>
            </a:endParaRPr>
          </a:p>
          <a:p>
            <a:pPr lvl="0"/>
            <a:endParaRPr dirty="0">
              <a:latin typeface="Century Gothic"/>
              <a:ea typeface="Century Gothic"/>
              <a:cs typeface="Century Gothic"/>
              <a:sym typeface="Century Gothic"/>
            </a:endParaRPr>
          </a:p>
        </p:txBody>
      </p:sp>
    </p:spTree>
    <p:extLst>
      <p:ext uri="{BB962C8B-B14F-4D97-AF65-F5344CB8AC3E}">
        <p14:creationId xmlns:p14="http://schemas.microsoft.com/office/powerpoint/2010/main" val="2989990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2217</TotalTime>
  <Words>2206</Words>
  <Application>Microsoft Office PowerPoint</Application>
  <PresentationFormat>Widescreen</PresentationFormat>
  <Paragraphs>257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A LEVEL 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lpstr>PowerPoint Presentation</vt:lpstr>
      <vt:lpstr>PowerPoint Presentation</vt:lpstr>
      <vt:lpstr>PowerPoint Presentation</vt:lpstr>
      <vt:lpstr>PowerPoint Presentation</vt:lpstr>
    </vt:vector>
  </TitlesOfParts>
  <Company>Brighton &amp; Hove High School GDST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C2 REVISION</dc:title>
  <dc:creator>Szkolar, Kate (BHHS)</dc:creator>
  <cp:lastModifiedBy>Szkolar, Kate (BRI) Staff</cp:lastModifiedBy>
  <cp:revision>88</cp:revision>
  <cp:lastPrinted>2019-06-27T10:26:25Z</cp:lastPrinted>
  <dcterms:created xsi:type="dcterms:W3CDTF">2019-03-13T09:05:06Z</dcterms:created>
  <dcterms:modified xsi:type="dcterms:W3CDTF">2020-05-12T12:03:31Z</dcterms:modified>
</cp:coreProperties>
</file>